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5"/>
  </p:sldMasterIdLst>
  <p:sldIdLst>
    <p:sldId id="256" r:id="rId6"/>
    <p:sldId id="271" r:id="rId7"/>
    <p:sldId id="270" r:id="rId8"/>
    <p:sldId id="279" r:id="rId9"/>
    <p:sldId id="280" r:id="rId10"/>
    <p:sldId id="282" r:id="rId11"/>
    <p:sldId id="269" r:id="rId12"/>
    <p:sldId id="273" r:id="rId13"/>
    <p:sldId id="274" r:id="rId14"/>
    <p:sldId id="275" r:id="rId15"/>
    <p:sldId id="277" r:id="rId16"/>
    <p:sldId id="278" r:id="rId17"/>
    <p:sldId id="267" r:id="rId18"/>
  </p:sldIdLst>
  <p:sldSz cx="18288000" cy="10287000"/>
  <p:notesSz cx="6858000" cy="9144000"/>
  <p:embeddedFontLst>
    <p:embeddedFont>
      <p:font typeface="Verdana" panose="020B0604030504040204" pitchFamily="34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C6C1F8F-C1C9-9CCC-C744-7687D61F4DEB}" name="Tommaso Chiarelli | Impronta Etica" initials="TC" userId="S::t.chiarelli@improntaetica.org::044de20f-5968-4802-a738-673967776378" providerId="AD"/>
  <p188:author id="{A6D553AB-6AF7-F95C-9EDD-A6A4987C9F59}" name="Alice Molta | Impronta Etica" initials="AM" userId="S::a.molta@improntaetica.org::aae18be5-d188-4552-bc53-25366ebb0f5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7D8"/>
    <a:srgbClr val="E48640"/>
    <a:srgbClr val="FFFAF5"/>
    <a:srgbClr val="D5D000"/>
    <a:srgbClr val="F2AA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488DBA9-D546-4292-AA7C-7B10F573A1D6}" v="19" dt="2025-12-10T15:51:27.0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font" Target="fonts/font3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font" Target="fonts/font2.fntdata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font" Target="fonts/font1.fntdata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4.fntdata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iorgia Vernocchi | Impronta Etica" userId="d7c88d7d-0bdd-4c53-bfa2-1d0bc80193b8" providerId="ADAL" clId="{2F9990F6-2DC7-4686-B617-3AF59CD41333}"/>
    <pc:docChg chg="modSld">
      <pc:chgData name="Giorgia Vernocchi | Impronta Etica" userId="d7c88d7d-0bdd-4c53-bfa2-1d0bc80193b8" providerId="ADAL" clId="{2F9990F6-2DC7-4686-B617-3AF59CD41333}" dt="2025-12-10T15:51:27.057" v="29" actId="20577"/>
      <pc:docMkLst>
        <pc:docMk/>
      </pc:docMkLst>
      <pc:sldChg chg="addSp delSp">
        <pc:chgData name="Giorgia Vernocchi | Impronta Etica" userId="d7c88d7d-0bdd-4c53-bfa2-1d0bc80193b8" providerId="ADAL" clId="{2F9990F6-2DC7-4686-B617-3AF59CD41333}" dt="2025-12-04T15:12:37.300" v="1" actId="478"/>
        <pc:sldMkLst>
          <pc:docMk/>
          <pc:sldMk cId="0" sldId="271"/>
        </pc:sldMkLst>
        <pc:spChg chg="add del">
          <ac:chgData name="Giorgia Vernocchi | Impronta Etica" userId="d7c88d7d-0bdd-4c53-bfa2-1d0bc80193b8" providerId="ADAL" clId="{2F9990F6-2DC7-4686-B617-3AF59CD41333}" dt="2025-12-04T15:12:37.300" v="1" actId="478"/>
          <ac:spMkLst>
            <pc:docMk/>
            <pc:sldMk cId="0" sldId="271"/>
            <ac:spMk id="11" creationId="{78EF8AA7-2110-CC3A-495A-0161D9182B43}"/>
          </ac:spMkLst>
        </pc:spChg>
      </pc:sldChg>
      <pc:sldChg chg="modSp mod">
        <pc:chgData name="Giorgia Vernocchi | Impronta Etica" userId="d7c88d7d-0bdd-4c53-bfa2-1d0bc80193b8" providerId="ADAL" clId="{2F9990F6-2DC7-4686-B617-3AF59CD41333}" dt="2025-12-05T10:17:29.943" v="17" actId="20577"/>
        <pc:sldMkLst>
          <pc:docMk/>
          <pc:sldMk cId="0" sldId="274"/>
        </pc:sldMkLst>
        <pc:spChg chg="mod">
          <ac:chgData name="Giorgia Vernocchi | Impronta Etica" userId="d7c88d7d-0bdd-4c53-bfa2-1d0bc80193b8" providerId="ADAL" clId="{2F9990F6-2DC7-4686-B617-3AF59CD41333}" dt="2025-12-05T10:17:29.943" v="17" actId="20577"/>
          <ac:spMkLst>
            <pc:docMk/>
            <pc:sldMk cId="0" sldId="274"/>
            <ac:spMk id="19" creationId="{50B2C8DF-7644-AECB-D21D-48584F5F6661}"/>
          </ac:spMkLst>
        </pc:spChg>
      </pc:sldChg>
      <pc:sldChg chg="modSp mod">
        <pc:chgData name="Giorgia Vernocchi | Impronta Etica" userId="d7c88d7d-0bdd-4c53-bfa2-1d0bc80193b8" providerId="ADAL" clId="{2F9990F6-2DC7-4686-B617-3AF59CD41333}" dt="2025-12-10T15:51:27.057" v="29" actId="20577"/>
        <pc:sldMkLst>
          <pc:docMk/>
          <pc:sldMk cId="0" sldId="275"/>
        </pc:sldMkLst>
        <pc:spChg chg="mod">
          <ac:chgData name="Giorgia Vernocchi | Impronta Etica" userId="d7c88d7d-0bdd-4c53-bfa2-1d0bc80193b8" providerId="ADAL" clId="{2F9990F6-2DC7-4686-B617-3AF59CD41333}" dt="2025-12-05T09:10:22.268" v="14" actId="20577"/>
          <ac:spMkLst>
            <pc:docMk/>
            <pc:sldMk cId="0" sldId="275"/>
            <ac:spMk id="8" creationId="{5A4F4C69-013C-41B0-6AEC-8696715C0BA4}"/>
          </ac:spMkLst>
        </pc:spChg>
        <pc:spChg chg="mod">
          <ac:chgData name="Giorgia Vernocchi | Impronta Etica" userId="d7c88d7d-0bdd-4c53-bfa2-1d0bc80193b8" providerId="ADAL" clId="{2F9990F6-2DC7-4686-B617-3AF59CD41333}" dt="2025-12-10T15:51:27.057" v="29" actId="20577"/>
          <ac:spMkLst>
            <pc:docMk/>
            <pc:sldMk cId="0" sldId="275"/>
            <ac:spMk id="21" creationId="{A9D7F20B-A433-DB84-57E9-612A94EF097A}"/>
          </ac:spMkLst>
        </pc:spChg>
      </pc:sldChg>
      <pc:sldChg chg="modSp mod">
        <pc:chgData name="Giorgia Vernocchi | Impronta Etica" userId="d7c88d7d-0bdd-4c53-bfa2-1d0bc80193b8" providerId="ADAL" clId="{2F9990F6-2DC7-4686-B617-3AF59CD41333}" dt="2025-12-05T09:10:16.548" v="13" actId="20577"/>
        <pc:sldMkLst>
          <pc:docMk/>
          <pc:sldMk cId="0" sldId="277"/>
        </pc:sldMkLst>
        <pc:spChg chg="mod">
          <ac:chgData name="Giorgia Vernocchi | Impronta Etica" userId="d7c88d7d-0bdd-4c53-bfa2-1d0bc80193b8" providerId="ADAL" clId="{2F9990F6-2DC7-4686-B617-3AF59CD41333}" dt="2025-12-05T09:10:16.548" v="13" actId="20577"/>
          <ac:spMkLst>
            <pc:docMk/>
            <pc:sldMk cId="0" sldId="277"/>
            <ac:spMk id="35" creationId="{F02F745D-EBE9-E356-62D8-4A80CF39B813}"/>
          </ac:spMkLst>
        </pc:spChg>
      </pc:sldChg>
      <pc:sldChg chg="modSp mod">
        <pc:chgData name="Giorgia Vernocchi | Impronta Etica" userId="d7c88d7d-0bdd-4c53-bfa2-1d0bc80193b8" providerId="ADAL" clId="{2F9990F6-2DC7-4686-B617-3AF59CD41333}" dt="2025-12-05T10:14:18.915" v="16" actId="1076"/>
        <pc:sldMkLst>
          <pc:docMk/>
          <pc:sldMk cId="1653352969" sldId="278"/>
        </pc:sldMkLst>
        <pc:spChg chg="mod">
          <ac:chgData name="Giorgia Vernocchi | Impronta Etica" userId="d7c88d7d-0bdd-4c53-bfa2-1d0bc80193b8" providerId="ADAL" clId="{2F9990F6-2DC7-4686-B617-3AF59CD41333}" dt="2025-12-05T10:14:15.917" v="15" actId="1076"/>
          <ac:spMkLst>
            <pc:docMk/>
            <pc:sldMk cId="1653352969" sldId="278"/>
            <ac:spMk id="11" creationId="{83F6323A-B181-D32E-F964-6D6F838C6A30}"/>
          </ac:spMkLst>
        </pc:spChg>
        <pc:spChg chg="mod">
          <ac:chgData name="Giorgia Vernocchi | Impronta Etica" userId="d7c88d7d-0bdd-4c53-bfa2-1d0bc80193b8" providerId="ADAL" clId="{2F9990F6-2DC7-4686-B617-3AF59CD41333}" dt="2025-12-05T10:14:18.915" v="16" actId="1076"/>
          <ac:spMkLst>
            <pc:docMk/>
            <pc:sldMk cId="1653352969" sldId="278"/>
            <ac:spMk id="13" creationId="{2F3F02FA-0BE0-D58D-B04D-3290A5C05879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0.jpeg"/><Relationship Id="rId3" Type="http://schemas.openxmlformats.org/officeDocument/2006/relationships/image" Target="../media/image55.png"/><Relationship Id="rId7" Type="http://schemas.openxmlformats.org/officeDocument/2006/relationships/hyperlink" Target="https://www.improntaetica.org/novembre-2025-online-il-secondo-report-del-pledge-sullacqua-di-impronta-etica/" TargetMode="External"/><Relationship Id="rId12" Type="http://schemas.openxmlformats.org/officeDocument/2006/relationships/image" Target="../media/image59.png"/><Relationship Id="rId17" Type="http://schemas.openxmlformats.org/officeDocument/2006/relationships/image" Target="../media/image63.png"/><Relationship Id="rId2" Type="http://schemas.openxmlformats.org/officeDocument/2006/relationships/image" Target="../media/image46.png"/><Relationship Id="rId16" Type="http://schemas.openxmlformats.org/officeDocument/2006/relationships/hyperlink" Target="https://www.improntaetica.org/pubblico-il-rapporto-maledetta-primavera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improntaetica.org/online-il-primo-report-del-percorso-pledge-sullacqua/" TargetMode="External"/><Relationship Id="rId11" Type="http://schemas.openxmlformats.org/officeDocument/2006/relationships/hyperlink" Target="https://www.improntaetica.org/manifesto-di-r-innovare-leconomia-circolare/" TargetMode="External"/><Relationship Id="rId5" Type="http://schemas.openxmlformats.org/officeDocument/2006/relationships/image" Target="../media/image44.png"/><Relationship Id="rId15" Type="http://schemas.openxmlformats.org/officeDocument/2006/relationships/image" Target="../media/image62.png"/><Relationship Id="rId10" Type="http://schemas.openxmlformats.org/officeDocument/2006/relationships/image" Target="../media/image58.png"/><Relationship Id="rId4" Type="http://schemas.openxmlformats.org/officeDocument/2006/relationships/image" Target="../media/image56.svg"/><Relationship Id="rId9" Type="http://schemas.openxmlformats.org/officeDocument/2006/relationships/hyperlink" Target="https://www.csreurope.org/" TargetMode="External"/><Relationship Id="rId14" Type="http://schemas.openxmlformats.org/officeDocument/2006/relationships/image" Target="../media/image6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4.png"/><Relationship Id="rId7" Type="http://schemas.openxmlformats.org/officeDocument/2006/relationships/image" Target="../media/image6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71.jpeg"/><Relationship Id="rId5" Type="http://schemas.openxmlformats.org/officeDocument/2006/relationships/image" Target="../media/image45.png"/><Relationship Id="rId10" Type="http://schemas.openxmlformats.org/officeDocument/2006/relationships/image" Target="../media/image70.jpeg"/><Relationship Id="rId4" Type="http://schemas.openxmlformats.org/officeDocument/2006/relationships/image" Target="../media/image65.svg"/><Relationship Id="rId9" Type="http://schemas.openxmlformats.org/officeDocument/2006/relationships/image" Target="../media/image6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10" Type="http://schemas.openxmlformats.org/officeDocument/2006/relationships/hyperlink" Target="https://improntaetica.sharepoint.com/:b:/s/Dati/IQBDibSRBWUJT7Vo7wkXocp9AT6Xv6tWG_Uh1lfihSmnsVI?e=dwxKSW" TargetMode="External"/><Relationship Id="rId4" Type="http://schemas.openxmlformats.org/officeDocument/2006/relationships/image" Target="../media/image17.png"/><Relationship Id="rId9" Type="http://schemas.openxmlformats.org/officeDocument/2006/relationships/image" Target="../media/image7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4.png"/><Relationship Id="rId3" Type="http://schemas.openxmlformats.org/officeDocument/2006/relationships/image" Target="../media/image18.svg"/><Relationship Id="rId7" Type="http://schemas.openxmlformats.org/officeDocument/2006/relationships/image" Target="../media/image25.svg"/><Relationship Id="rId12" Type="http://schemas.openxmlformats.org/officeDocument/2006/relationships/hyperlink" Target="https://www.linkedin.com/in/impronta-etica-99b79138/" TargetMode="External"/><Relationship Id="rId2" Type="http://schemas.openxmlformats.org/officeDocument/2006/relationships/image" Target="../media/image17.png"/><Relationship Id="rId16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hyperlink" Target="mailto:info@improntaetica.org" TargetMode="External"/><Relationship Id="rId5" Type="http://schemas.openxmlformats.org/officeDocument/2006/relationships/image" Target="../media/image16.svg"/><Relationship Id="rId15" Type="http://schemas.openxmlformats.org/officeDocument/2006/relationships/image" Target="../media/image75.png"/><Relationship Id="rId10" Type="http://schemas.openxmlformats.org/officeDocument/2006/relationships/hyperlink" Target="http://www.improntaetica.org/" TargetMode="External"/><Relationship Id="rId4" Type="http://schemas.openxmlformats.org/officeDocument/2006/relationships/image" Target="../media/image15.png"/><Relationship Id="rId9" Type="http://schemas.openxmlformats.org/officeDocument/2006/relationships/image" Target="../media/image9.png"/><Relationship Id="rId14" Type="http://schemas.openxmlformats.org/officeDocument/2006/relationships/hyperlink" Target="https://medium.com/@improntaetica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1.svg"/><Relationship Id="rId7" Type="http://schemas.openxmlformats.org/officeDocument/2006/relationships/image" Target="../media/image1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10" Type="http://schemas.openxmlformats.org/officeDocument/2006/relationships/image" Target="../media/image21.jpeg"/><Relationship Id="rId4" Type="http://schemas.openxmlformats.org/officeDocument/2006/relationships/image" Target="../media/image17.png"/><Relationship Id="rId9" Type="http://schemas.openxmlformats.org/officeDocument/2006/relationships/hyperlink" Target="https://www.improntaetica.org/il-nuovo-manifesto-di-impronta-etica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12" Type="http://schemas.openxmlformats.org/officeDocument/2006/relationships/image" Target="../media/image3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0.jpeg"/><Relationship Id="rId5" Type="http://schemas.openxmlformats.org/officeDocument/2006/relationships/image" Target="../media/image25.svg"/><Relationship Id="rId10" Type="http://schemas.openxmlformats.org/officeDocument/2006/relationships/image" Target="../media/image29.jpeg"/><Relationship Id="rId4" Type="http://schemas.openxmlformats.org/officeDocument/2006/relationships/image" Target="../media/image24.png"/><Relationship Id="rId9" Type="http://schemas.openxmlformats.org/officeDocument/2006/relationships/image" Target="../media/image2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18.svg"/><Relationship Id="rId7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svg"/><Relationship Id="rId4" Type="http://schemas.openxmlformats.org/officeDocument/2006/relationships/image" Target="../media/image32.pn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svg"/><Relationship Id="rId7" Type="http://schemas.openxmlformats.org/officeDocument/2006/relationships/image" Target="../media/image36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23.svg"/><Relationship Id="rId10" Type="http://schemas.openxmlformats.org/officeDocument/2006/relationships/image" Target="../media/image39.png"/><Relationship Id="rId4" Type="http://schemas.openxmlformats.org/officeDocument/2006/relationships/image" Target="../media/image22.png"/><Relationship Id="rId9" Type="http://schemas.openxmlformats.org/officeDocument/2006/relationships/image" Target="../media/image3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3.svg"/><Relationship Id="rId7" Type="http://schemas.openxmlformats.org/officeDocument/2006/relationships/image" Target="../media/image41.svg"/><Relationship Id="rId12" Type="http://schemas.openxmlformats.org/officeDocument/2006/relationships/image" Target="../media/image4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4.png"/><Relationship Id="rId5" Type="http://schemas.openxmlformats.org/officeDocument/2006/relationships/image" Target="../media/image23.svg"/><Relationship Id="rId10" Type="http://schemas.openxmlformats.org/officeDocument/2006/relationships/image" Target="../media/image43.png"/><Relationship Id="rId4" Type="http://schemas.openxmlformats.org/officeDocument/2006/relationships/image" Target="../media/image22.png"/><Relationship Id="rId9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.png"/><Relationship Id="rId7" Type="http://schemas.openxmlformats.org/officeDocument/2006/relationships/image" Target="../media/image48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2.png"/><Relationship Id="rId4" Type="http://schemas.openxmlformats.org/officeDocument/2006/relationships/image" Target="../media/image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50.png"/><Relationship Id="rId7" Type="http://schemas.openxmlformats.org/officeDocument/2006/relationships/image" Target="../media/image53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43.png"/><Relationship Id="rId4" Type="http://schemas.openxmlformats.org/officeDocument/2006/relationships/image" Target="../media/image5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573041">
            <a:off x="-338292" y="-529684"/>
            <a:ext cx="10263760" cy="6699436"/>
          </a:xfrm>
          <a:custGeom>
            <a:avLst/>
            <a:gdLst/>
            <a:ahLst/>
            <a:cxnLst/>
            <a:rect l="l" t="t" r="r" b="b"/>
            <a:pathLst>
              <a:path w="10263760" h="6699436">
                <a:moveTo>
                  <a:pt x="0" y="0"/>
                </a:moveTo>
                <a:lnTo>
                  <a:pt x="10263759" y="0"/>
                </a:lnTo>
                <a:lnTo>
                  <a:pt x="10263759" y="6699436"/>
                </a:lnTo>
                <a:lnTo>
                  <a:pt x="0" y="66994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>
            <a:off x="9590823" y="4427663"/>
            <a:ext cx="9505023" cy="6204187"/>
          </a:xfrm>
          <a:custGeom>
            <a:avLst/>
            <a:gdLst/>
            <a:ahLst/>
            <a:cxnLst/>
            <a:rect l="l" t="t" r="r" b="b"/>
            <a:pathLst>
              <a:path w="9505023" h="6204187">
                <a:moveTo>
                  <a:pt x="0" y="0"/>
                </a:moveTo>
                <a:lnTo>
                  <a:pt x="9505023" y="0"/>
                </a:lnTo>
                <a:lnTo>
                  <a:pt x="9505023" y="6204187"/>
                </a:lnTo>
                <a:lnTo>
                  <a:pt x="0" y="62041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4" name="Freeform 4"/>
          <p:cNvSpPr/>
          <p:nvPr/>
        </p:nvSpPr>
        <p:spPr>
          <a:xfrm rot="-3142673">
            <a:off x="15274297" y="-2938589"/>
            <a:ext cx="4918364" cy="6729105"/>
          </a:xfrm>
          <a:custGeom>
            <a:avLst/>
            <a:gdLst/>
            <a:ahLst/>
            <a:cxnLst/>
            <a:rect l="l" t="t" r="r" b="b"/>
            <a:pathLst>
              <a:path w="4918364" h="6729105">
                <a:moveTo>
                  <a:pt x="0" y="0"/>
                </a:moveTo>
                <a:lnTo>
                  <a:pt x="4918364" y="0"/>
                </a:lnTo>
                <a:lnTo>
                  <a:pt x="4918364" y="6729105"/>
                </a:lnTo>
                <a:lnTo>
                  <a:pt x="0" y="67291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5" name="Freeform 5"/>
          <p:cNvSpPr/>
          <p:nvPr/>
        </p:nvSpPr>
        <p:spPr>
          <a:xfrm rot="-6388482">
            <a:off x="-4127704" y="4017961"/>
            <a:ext cx="8698590" cy="4966104"/>
          </a:xfrm>
          <a:custGeom>
            <a:avLst/>
            <a:gdLst/>
            <a:ahLst/>
            <a:cxnLst/>
            <a:rect l="l" t="t" r="r" b="b"/>
            <a:pathLst>
              <a:path w="8698590" h="4966104">
                <a:moveTo>
                  <a:pt x="0" y="0"/>
                </a:moveTo>
                <a:lnTo>
                  <a:pt x="8698590" y="0"/>
                </a:lnTo>
                <a:lnTo>
                  <a:pt x="8698590" y="4966104"/>
                </a:lnTo>
                <a:lnTo>
                  <a:pt x="0" y="49661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3F5A5F76-0407-C986-154D-AA16FB2470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1960" y="3064075"/>
            <a:ext cx="12026630" cy="3801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6600" b="1" i="0" u="none" strike="noStrike" cap="none" normalizeH="0" baseline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IMPRONTA ETICA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it-IT" altLang="it-IT" sz="5400" b="1" i="1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5400" b="1" i="1" u="none" strike="noStrike" cap="none" normalizeH="0" baseline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IL NOSTRO 2025 IN PILLOLE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200" b="0" i="0" u="none" strike="noStrike" cap="none" normalizeH="0" baseline="0">
              <a:ln>
                <a:noFill/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it-IT" altLang="it-IT" sz="4400" b="1">
              <a:solidFill>
                <a:srgbClr val="FF82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Freeform 10">
            <a:extLst>
              <a:ext uri="{FF2B5EF4-FFF2-40B4-BE49-F238E27FC236}">
                <a16:creationId xmlns:a16="http://schemas.microsoft.com/office/drawing/2014/main" id="{BABDDE76-574F-FACD-E4C9-11FFF2AFB8A6}"/>
              </a:ext>
            </a:extLst>
          </p:cNvPr>
          <p:cNvSpPr>
            <a:spLocks/>
          </p:cNvSpPr>
          <p:nvPr/>
        </p:nvSpPr>
        <p:spPr>
          <a:xfrm>
            <a:off x="7375432" y="6519626"/>
            <a:ext cx="4430781" cy="1862212"/>
          </a:xfrm>
          <a:custGeom>
            <a:avLst/>
            <a:gdLst/>
            <a:ahLst/>
            <a:cxnLst/>
            <a:rect l="l" t="t" r="r" b="b"/>
            <a:pathLst>
              <a:path w="6291993" h="2613597">
                <a:moveTo>
                  <a:pt x="0" y="0"/>
                </a:moveTo>
                <a:lnTo>
                  <a:pt x="6291993" y="0"/>
                </a:lnTo>
                <a:lnTo>
                  <a:pt x="6291993" y="2613598"/>
                </a:lnTo>
                <a:lnTo>
                  <a:pt x="0" y="261359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8">
            <a:extLst>
              <a:ext uri="{FF2B5EF4-FFF2-40B4-BE49-F238E27FC236}">
                <a16:creationId xmlns:a16="http://schemas.microsoft.com/office/drawing/2014/main" id="{9BA99C49-04AF-992C-55AA-A06D696377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6728" y="4513873"/>
            <a:ext cx="6145898" cy="2628269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86CB7D9D-58D4-310D-E725-72AEE46F6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7286" y="1752288"/>
            <a:ext cx="6145898" cy="262826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C91E2395-3D49-74B2-7AA6-F64C7B8A8C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99" y="4903245"/>
            <a:ext cx="6225088" cy="3240716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4CB79DAD-DBD3-A9F4-08E4-F50E8D9083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4435" y="505306"/>
            <a:ext cx="6600279" cy="2822583"/>
          </a:xfrm>
          <a:prstGeom prst="rect">
            <a:avLst/>
          </a:prstGeom>
        </p:spPr>
      </p:pic>
      <p:sp>
        <p:nvSpPr>
          <p:cNvPr id="13" name="Freeform 4">
            <a:extLst>
              <a:ext uri="{FF2B5EF4-FFF2-40B4-BE49-F238E27FC236}">
                <a16:creationId xmlns:a16="http://schemas.microsoft.com/office/drawing/2014/main" id="{BF90368E-9A95-3680-1971-9840649164F6}"/>
              </a:ext>
            </a:extLst>
          </p:cNvPr>
          <p:cNvSpPr/>
          <p:nvPr/>
        </p:nvSpPr>
        <p:spPr>
          <a:xfrm rot="5091037">
            <a:off x="12681692" y="-390652"/>
            <a:ext cx="1167675" cy="2235100"/>
          </a:xfrm>
          <a:custGeom>
            <a:avLst/>
            <a:gdLst/>
            <a:ahLst/>
            <a:cxnLst/>
            <a:rect l="l" t="t" r="r" b="b"/>
            <a:pathLst>
              <a:path w="851686" h="2178731">
                <a:moveTo>
                  <a:pt x="0" y="0"/>
                </a:moveTo>
                <a:lnTo>
                  <a:pt x="851685" y="0"/>
                </a:lnTo>
                <a:lnTo>
                  <a:pt x="851685" y="2178731"/>
                </a:lnTo>
                <a:lnTo>
                  <a:pt x="0" y="21787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endParaRPr lang="it-IT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920186" y="-582395"/>
            <a:ext cx="17544524" cy="11451789"/>
          </a:xfrm>
          <a:custGeom>
            <a:avLst/>
            <a:gdLst/>
            <a:ahLst/>
            <a:cxnLst/>
            <a:rect l="l" t="t" r="r" b="b"/>
            <a:pathLst>
              <a:path w="17544524" h="11451789">
                <a:moveTo>
                  <a:pt x="0" y="0"/>
                </a:moveTo>
                <a:lnTo>
                  <a:pt x="17544524" y="0"/>
                </a:lnTo>
                <a:lnTo>
                  <a:pt x="17544524" y="11451789"/>
                </a:lnTo>
                <a:lnTo>
                  <a:pt x="0" y="114517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B7A4E8A-4302-AC10-0AEB-5A930F1BE3C2}"/>
              </a:ext>
            </a:extLst>
          </p:cNvPr>
          <p:cNvSpPr txBox="1"/>
          <p:nvPr/>
        </p:nvSpPr>
        <p:spPr>
          <a:xfrm>
            <a:off x="1572158" y="662675"/>
            <a:ext cx="441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4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AZIONE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98EC3E9-881D-3A38-440B-36A660005BA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4" r="2921" b="12783"/>
          <a:stretch/>
        </p:blipFill>
        <p:spPr>
          <a:xfrm>
            <a:off x="702779" y="825423"/>
            <a:ext cx="774873" cy="760582"/>
          </a:xfrm>
          <a:prstGeom prst="rect">
            <a:avLst/>
          </a:prstGeom>
        </p:spPr>
      </p:pic>
      <p:sp>
        <p:nvSpPr>
          <p:cNvPr id="7" name="Freeform 4">
            <a:extLst>
              <a:ext uri="{FF2B5EF4-FFF2-40B4-BE49-F238E27FC236}">
                <a16:creationId xmlns:a16="http://schemas.microsoft.com/office/drawing/2014/main" id="{DC6D1405-6D4C-999C-E99E-65A4D8815EF1}"/>
              </a:ext>
            </a:extLst>
          </p:cNvPr>
          <p:cNvSpPr/>
          <p:nvPr/>
        </p:nvSpPr>
        <p:spPr>
          <a:xfrm rot="5091037">
            <a:off x="3004109" y="3782934"/>
            <a:ext cx="962615" cy="2210910"/>
          </a:xfrm>
          <a:custGeom>
            <a:avLst/>
            <a:gdLst/>
            <a:ahLst/>
            <a:cxnLst/>
            <a:rect l="l" t="t" r="r" b="b"/>
            <a:pathLst>
              <a:path w="851686" h="2178731">
                <a:moveTo>
                  <a:pt x="0" y="0"/>
                </a:moveTo>
                <a:lnTo>
                  <a:pt x="851685" y="0"/>
                </a:lnTo>
                <a:lnTo>
                  <a:pt x="851685" y="2178731"/>
                </a:lnTo>
                <a:lnTo>
                  <a:pt x="0" y="21787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endParaRPr lang="it-IT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A4F4C69-013C-41B0-6AEC-8696715C0BA4}"/>
              </a:ext>
            </a:extLst>
          </p:cNvPr>
          <p:cNvSpPr txBox="1"/>
          <p:nvPr/>
        </p:nvSpPr>
        <p:spPr>
          <a:xfrm>
            <a:off x="1077682" y="5558005"/>
            <a:ext cx="47565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>
                <a:latin typeface="Verdana" panose="020B0604030504040204" pitchFamily="34" charset="0"/>
                <a:ea typeface="Verdana" panose="020B0604030504040204" pitchFamily="34" charset="0"/>
              </a:rPr>
              <a:t>PROSEGUIMENTO DEL </a:t>
            </a:r>
            <a:r>
              <a:rPr lang="it-IT" b="1">
                <a:latin typeface="Verdana" panose="020B0604030504040204" pitchFamily="34" charset="0"/>
                <a:ea typeface="Verdana" panose="020B0604030504040204" pitchFamily="34" charset="0"/>
                <a:hlinkClick r:id="rId6"/>
              </a:rPr>
              <a:t>PROGETTO ASSOCIATIVO PLEDGE SULL’ACQUA</a:t>
            </a:r>
            <a:r>
              <a:rPr lang="it-IT" b="1">
                <a:latin typeface="Verdana" panose="020B0604030504040204" pitchFamily="34" charset="0"/>
                <a:ea typeface="Verdana" panose="020B0604030504040204" pitchFamily="34" charset="0"/>
              </a:rPr>
              <a:t> DEDICATO AD UN USO RESPONSABILE DELLA RISORSA IDRICA, CON PUBBLICAZIONE DEL </a:t>
            </a:r>
            <a:r>
              <a:rPr lang="it-IT" b="1">
                <a:latin typeface="Verdana" panose="020B0604030504040204" pitchFamily="34" charset="0"/>
                <a:ea typeface="Verdana" panose="020B0604030504040204" pitchFamily="34" charset="0"/>
                <a:hlinkClick r:id="rId7"/>
              </a:rPr>
              <a:t>SECONDO REPORT ANNUALE</a:t>
            </a:r>
            <a:endParaRPr lang="it-IT" b="1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Immagine 8" descr="Immagine che contiene testo, Carattere, Elementi grafici, logo&#10;&#10;Il contenuto generato dall'IA potrebbe non essere corretto.">
            <a:extLst>
              <a:ext uri="{FF2B5EF4-FFF2-40B4-BE49-F238E27FC236}">
                <a16:creationId xmlns:a16="http://schemas.microsoft.com/office/drawing/2014/main" id="{9A666DA9-1256-F7C9-3CBF-F2F692DE831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664" y="4584415"/>
            <a:ext cx="2159674" cy="607948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E98F75B-685E-57B5-D580-5AF06E4B4728}"/>
              </a:ext>
            </a:extLst>
          </p:cNvPr>
          <p:cNvSpPr txBox="1"/>
          <p:nvPr/>
        </p:nvSpPr>
        <p:spPr>
          <a:xfrm>
            <a:off x="11214772" y="1264314"/>
            <a:ext cx="47565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>
                <a:latin typeface="Verdana" panose="020B0604030504040204" pitchFamily="34" charset="0"/>
                <a:ea typeface="Verdana" panose="020B0604030504040204" pitchFamily="34" charset="0"/>
              </a:rPr>
              <a:t>PARTECIPAZIONE AL PROGETTO EUROPEO FUTURE LAB DI </a:t>
            </a:r>
            <a:r>
              <a:rPr lang="it-IT" b="1">
                <a:latin typeface="Verdana" panose="020B0604030504040204" pitchFamily="34" charset="0"/>
                <a:ea typeface="Verdana" panose="020B0604030504040204" pitchFamily="34" charset="0"/>
                <a:hlinkClick r:id="rId9"/>
              </a:rPr>
              <a:t>CSR EUROPE</a:t>
            </a:r>
            <a:r>
              <a:rPr lang="it-IT" b="1">
                <a:latin typeface="Verdana" panose="020B0604030504040204" pitchFamily="34" charset="0"/>
                <a:ea typeface="Verdana" panose="020B0604030504040204" pitchFamily="34" charset="0"/>
              </a:rPr>
              <a:t> SU COMPETITIVITA’ E SOSTENIBILITA’  E CONTINUO RACCORDO CON IL NOSTRO NETWORK A BRUXELLES</a:t>
            </a:r>
          </a:p>
        </p:txBody>
      </p:sp>
      <p:pic>
        <p:nvPicPr>
          <p:cNvPr id="1030" name="Picture 6" descr="About CSR Europe — CSR Europe">
            <a:extLst>
              <a:ext uri="{FF2B5EF4-FFF2-40B4-BE49-F238E27FC236}">
                <a16:creationId xmlns:a16="http://schemas.microsoft.com/office/drawing/2014/main" id="{187528BE-C4D3-CEBB-85EF-0BB1AE42F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5576" y="159005"/>
            <a:ext cx="1583955" cy="1046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C215F0B7-1D5A-50A5-3753-4EE2B8EABA77}"/>
              </a:ext>
            </a:extLst>
          </p:cNvPr>
          <p:cNvSpPr txBox="1"/>
          <p:nvPr/>
        </p:nvSpPr>
        <p:spPr>
          <a:xfrm>
            <a:off x="3781958" y="2495693"/>
            <a:ext cx="50239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>
                <a:latin typeface="Verdana" panose="020B0604030504040204" pitchFamily="34" charset="0"/>
                <a:ea typeface="Verdana" panose="020B0604030504040204" pitchFamily="34" charset="0"/>
              </a:rPr>
              <a:t>PARTECIPAZIONE AL </a:t>
            </a:r>
            <a:r>
              <a:rPr lang="it-IT" b="1">
                <a:latin typeface="Verdana" panose="020B0604030504040204" pitchFamily="34" charset="0"/>
                <a:ea typeface="Verdana" panose="020B0604030504040204" pitchFamily="34" charset="0"/>
                <a:hlinkClick r:id="rId11"/>
              </a:rPr>
              <a:t>PROGETTO REGIONALE  LIVING LAB </a:t>
            </a:r>
            <a:r>
              <a:rPr lang="it-IT" b="1">
                <a:latin typeface="Verdana" panose="020B0604030504040204" pitchFamily="34" charset="0"/>
                <a:ea typeface="Verdana" panose="020B0604030504040204" pitchFamily="34" charset="0"/>
              </a:rPr>
              <a:t>DI ECOSISTER SULL’ECONOMIA CIRCOLARE</a:t>
            </a:r>
          </a:p>
        </p:txBody>
      </p:sp>
      <p:sp>
        <p:nvSpPr>
          <p:cNvPr id="16" name="Freeform 4">
            <a:extLst>
              <a:ext uri="{FF2B5EF4-FFF2-40B4-BE49-F238E27FC236}">
                <a16:creationId xmlns:a16="http://schemas.microsoft.com/office/drawing/2014/main" id="{AE128A7D-9150-9302-D36E-6ACEEEC7849C}"/>
              </a:ext>
            </a:extLst>
          </p:cNvPr>
          <p:cNvSpPr/>
          <p:nvPr/>
        </p:nvSpPr>
        <p:spPr>
          <a:xfrm rot="5091037">
            <a:off x="5724608" y="688575"/>
            <a:ext cx="1167675" cy="2235100"/>
          </a:xfrm>
          <a:custGeom>
            <a:avLst/>
            <a:gdLst/>
            <a:ahLst/>
            <a:cxnLst/>
            <a:rect l="l" t="t" r="r" b="b"/>
            <a:pathLst>
              <a:path w="851686" h="2178731">
                <a:moveTo>
                  <a:pt x="0" y="0"/>
                </a:moveTo>
                <a:lnTo>
                  <a:pt x="851685" y="0"/>
                </a:lnTo>
                <a:lnTo>
                  <a:pt x="851685" y="2178731"/>
                </a:lnTo>
                <a:lnTo>
                  <a:pt x="0" y="21787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endParaRPr lang="it-IT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8" name="Immagine 17" descr="Immagine che contiene simbolo, Elementi grafici, logo, cerchio&#10;&#10;Il contenuto generato dall'IA potrebbe non essere corretto.">
            <a:extLst>
              <a:ext uri="{FF2B5EF4-FFF2-40B4-BE49-F238E27FC236}">
                <a16:creationId xmlns:a16="http://schemas.microsoft.com/office/drawing/2014/main" id="{01374435-8A0B-D1EF-F347-8688CA8D24E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188" y="944385"/>
            <a:ext cx="1808088" cy="1808088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EFCD41E7-9A22-7F15-9270-FAA1239F26C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42"/>
          <a:stretch>
            <a:fillRect/>
          </a:stretch>
        </p:blipFill>
        <p:spPr>
          <a:xfrm>
            <a:off x="12723469" y="2940608"/>
            <a:ext cx="6111367" cy="32202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494F1D3E-CD45-26E5-75A1-6AA21ABE6A9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57" b="22477"/>
          <a:stretch>
            <a:fillRect/>
          </a:stretch>
        </p:blipFill>
        <p:spPr>
          <a:xfrm>
            <a:off x="9841588" y="6661066"/>
            <a:ext cx="8173685" cy="37189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1066481A-5171-9730-8274-AF78904278BD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t="3003"/>
          <a:stretch>
            <a:fillRect/>
          </a:stretch>
        </p:blipFill>
        <p:spPr>
          <a:xfrm>
            <a:off x="4221660" y="7403364"/>
            <a:ext cx="5231114" cy="2940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A9D7F20B-A433-DB84-57E9-612A94EF097A}"/>
              </a:ext>
            </a:extLst>
          </p:cNvPr>
          <p:cNvSpPr txBox="1"/>
          <p:nvPr/>
        </p:nvSpPr>
        <p:spPr>
          <a:xfrm>
            <a:off x="7108833" y="5173883"/>
            <a:ext cx="50239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>
                <a:latin typeface="Verdana" panose="020B0604030504040204" pitchFamily="34" charset="0"/>
                <a:ea typeface="Verdana" panose="020B0604030504040204" pitchFamily="34" charset="0"/>
              </a:rPr>
              <a:t>PARTECIPAZIONE AL </a:t>
            </a:r>
            <a:r>
              <a:rPr lang="it-IT" b="1">
                <a:latin typeface="Verdana" panose="020B0604030504040204" pitchFamily="34" charset="0"/>
                <a:ea typeface="Verdana" panose="020B0604030504040204" pitchFamily="34" charset="0"/>
                <a:hlinkClick r:id="rId16"/>
              </a:rPr>
              <a:t>PROGETTO MALEDETTA PRIMAVERA</a:t>
            </a:r>
            <a:r>
              <a:rPr lang="it-IT" b="1">
                <a:latin typeface="Verdana" panose="020B0604030504040204" pitchFamily="34" charset="0"/>
                <a:ea typeface="Verdana" panose="020B0604030504040204" pitchFamily="34" charset="0"/>
              </a:rPr>
              <a:t> DI GENERAZIONI LEGACOOP BOLOGNA SU INTERGENERAZIONALITA’</a:t>
            </a:r>
          </a:p>
        </p:txBody>
      </p:sp>
      <p:sp>
        <p:nvSpPr>
          <p:cNvPr id="23" name="Freeform 4">
            <a:extLst>
              <a:ext uri="{FF2B5EF4-FFF2-40B4-BE49-F238E27FC236}">
                <a16:creationId xmlns:a16="http://schemas.microsoft.com/office/drawing/2014/main" id="{F8B0A39B-B387-59E8-EEAA-B5D212B8AC87}"/>
              </a:ext>
            </a:extLst>
          </p:cNvPr>
          <p:cNvSpPr/>
          <p:nvPr/>
        </p:nvSpPr>
        <p:spPr>
          <a:xfrm rot="5091037">
            <a:off x="9280008" y="3307437"/>
            <a:ext cx="1167675" cy="2235100"/>
          </a:xfrm>
          <a:custGeom>
            <a:avLst/>
            <a:gdLst/>
            <a:ahLst/>
            <a:cxnLst/>
            <a:rect l="l" t="t" r="r" b="b"/>
            <a:pathLst>
              <a:path w="851686" h="2178731">
                <a:moveTo>
                  <a:pt x="0" y="0"/>
                </a:moveTo>
                <a:lnTo>
                  <a:pt x="851685" y="0"/>
                </a:lnTo>
                <a:lnTo>
                  <a:pt x="851685" y="2178731"/>
                </a:lnTo>
                <a:lnTo>
                  <a:pt x="0" y="21787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endParaRPr lang="it-IT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26" name="Immagine 25" descr="Immagine che contiene Carattere, testo, Elementi grafici, logo&#10;&#10;Il contenuto generato dall'IA potrebbe non essere corretto.">
            <a:extLst>
              <a:ext uri="{FF2B5EF4-FFF2-40B4-BE49-F238E27FC236}">
                <a16:creationId xmlns:a16="http://schemas.microsoft.com/office/drawing/2014/main" id="{7CECB56D-FF47-AECA-305C-A8FBBA33372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4651" y="4082322"/>
            <a:ext cx="2118675" cy="70622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magine 33">
            <a:extLst>
              <a:ext uri="{FF2B5EF4-FFF2-40B4-BE49-F238E27FC236}">
                <a16:creationId xmlns:a16="http://schemas.microsoft.com/office/drawing/2014/main" id="{32B06C1D-7A07-3279-BDDD-8FBA05A985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00829" y="246485"/>
            <a:ext cx="3964040" cy="1988288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3F4B71CA-4932-5AF7-962E-FD0C4F5390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2207" y="4785981"/>
            <a:ext cx="4722519" cy="2019566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0AF49B4A-C377-ED95-F130-36D68B4FEE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061"/>
          <a:stretch>
            <a:fillRect/>
          </a:stretch>
        </p:blipFill>
        <p:spPr>
          <a:xfrm>
            <a:off x="10320606" y="1856372"/>
            <a:ext cx="3964040" cy="1965743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C38395B7-315C-D2B5-E275-C3CEF82F06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0713" y="6818247"/>
            <a:ext cx="6019294" cy="2574127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3B6EF328-42ED-7B08-4A7F-5D29A9DCD1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1472" y="4157200"/>
            <a:ext cx="4501017" cy="2140464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6CA5541F-14B1-E71A-1F99-03181CAD1C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7642" y="1611249"/>
            <a:ext cx="5934427" cy="2175696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2502178" y="-722288"/>
            <a:ext cx="17544524" cy="11451789"/>
          </a:xfrm>
          <a:custGeom>
            <a:avLst/>
            <a:gdLst/>
            <a:ahLst/>
            <a:cxnLst/>
            <a:rect l="l" t="t" r="r" b="b"/>
            <a:pathLst>
              <a:path w="17544524" h="11451789">
                <a:moveTo>
                  <a:pt x="0" y="0"/>
                </a:moveTo>
                <a:lnTo>
                  <a:pt x="17544524" y="0"/>
                </a:lnTo>
                <a:lnTo>
                  <a:pt x="17544524" y="11451789"/>
                </a:lnTo>
                <a:lnTo>
                  <a:pt x="0" y="114517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ACE8B20-DF2E-77D5-0A3F-A8E72A84B6CA}"/>
              </a:ext>
            </a:extLst>
          </p:cNvPr>
          <p:cNvSpPr txBox="1"/>
          <p:nvPr/>
        </p:nvSpPr>
        <p:spPr>
          <a:xfrm>
            <a:off x="1520598" y="303553"/>
            <a:ext cx="75718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400" b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POSIZIONAMENTO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BAD7D7D-78AC-BD8F-0D32-13B022E5DFC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3" r="4936" b="12962"/>
          <a:stretch/>
        </p:blipFill>
        <p:spPr>
          <a:xfrm>
            <a:off x="732206" y="396876"/>
            <a:ext cx="734178" cy="70836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895B5A7E-B104-EEBE-1B17-1F618506F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549" y="2839244"/>
            <a:ext cx="4722677" cy="2019634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9226A5DA-714D-B00D-F5FA-AF9EDB55E0FD}"/>
              </a:ext>
            </a:extLst>
          </p:cNvPr>
          <p:cNvSpPr txBox="1"/>
          <p:nvPr/>
        </p:nvSpPr>
        <p:spPr>
          <a:xfrm>
            <a:off x="347908" y="3386465"/>
            <a:ext cx="41895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>
                <a:latin typeface="Verdana" panose="020B0604030504040204" pitchFamily="34" charset="0"/>
                <a:ea typeface="Verdana" panose="020B0604030504040204" pitchFamily="34" charset="0"/>
              </a:rPr>
              <a:t>EVENTI PUBBLICI ORGANIZZATI SUL TERRITORIO CON LA PARTECIPAZIONE DI NUMEROSI STAKEHOLDER DI RILIEVO</a:t>
            </a:r>
          </a:p>
        </p:txBody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3CB6581A-0754-DDA8-B673-71B0529BCB8F}"/>
              </a:ext>
            </a:extLst>
          </p:cNvPr>
          <p:cNvSpPr/>
          <p:nvPr/>
        </p:nvSpPr>
        <p:spPr>
          <a:xfrm rot="5091037">
            <a:off x="2046669" y="1984527"/>
            <a:ext cx="774191" cy="1696475"/>
          </a:xfrm>
          <a:custGeom>
            <a:avLst/>
            <a:gdLst/>
            <a:ahLst/>
            <a:cxnLst/>
            <a:rect l="l" t="t" r="r" b="b"/>
            <a:pathLst>
              <a:path w="851686" h="2178731">
                <a:moveTo>
                  <a:pt x="0" y="0"/>
                </a:moveTo>
                <a:lnTo>
                  <a:pt x="851685" y="0"/>
                </a:lnTo>
                <a:lnTo>
                  <a:pt x="851685" y="2178731"/>
                </a:lnTo>
                <a:lnTo>
                  <a:pt x="0" y="21787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endParaRPr lang="it-IT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E8EE33D-3044-D959-1B5C-2E8BAFF26C0D}"/>
              </a:ext>
            </a:extLst>
          </p:cNvPr>
          <p:cNvSpPr txBox="1"/>
          <p:nvPr/>
        </p:nvSpPr>
        <p:spPr>
          <a:xfrm>
            <a:off x="5061644" y="2234772"/>
            <a:ext cx="47423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>
                <a:latin typeface="Verdana" panose="020B0604030504040204" pitchFamily="34" charset="0"/>
                <a:ea typeface="Verdana" panose="020B0604030504040204" pitchFamily="34" charset="0"/>
              </a:rPr>
              <a:t> PARTECIPAZIONI COME SPEAKER AD EVENTI PUBBLICI DEDICATI AL MONDO DELLA SOSTENIBILITA’</a:t>
            </a:r>
          </a:p>
        </p:txBody>
      </p:sp>
      <p:sp>
        <p:nvSpPr>
          <p:cNvPr id="12" name="Freeform 4">
            <a:extLst>
              <a:ext uri="{FF2B5EF4-FFF2-40B4-BE49-F238E27FC236}">
                <a16:creationId xmlns:a16="http://schemas.microsoft.com/office/drawing/2014/main" id="{CA2F896F-C716-13A1-E30D-1A4EFFC1028A}"/>
              </a:ext>
            </a:extLst>
          </p:cNvPr>
          <p:cNvSpPr/>
          <p:nvPr/>
        </p:nvSpPr>
        <p:spPr>
          <a:xfrm rot="5091037">
            <a:off x="6992429" y="1004981"/>
            <a:ext cx="647662" cy="1539040"/>
          </a:xfrm>
          <a:custGeom>
            <a:avLst/>
            <a:gdLst/>
            <a:ahLst/>
            <a:cxnLst/>
            <a:rect l="l" t="t" r="r" b="b"/>
            <a:pathLst>
              <a:path w="851686" h="2178731">
                <a:moveTo>
                  <a:pt x="0" y="0"/>
                </a:moveTo>
                <a:lnTo>
                  <a:pt x="851685" y="0"/>
                </a:lnTo>
                <a:lnTo>
                  <a:pt x="851685" y="2178731"/>
                </a:lnTo>
                <a:lnTo>
                  <a:pt x="0" y="21787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endParaRPr lang="it-IT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B1B55C6-8B6B-9D11-6D3F-664763DAA040}"/>
              </a:ext>
            </a:extLst>
          </p:cNvPr>
          <p:cNvSpPr txBox="1"/>
          <p:nvPr/>
        </p:nvSpPr>
        <p:spPr>
          <a:xfrm>
            <a:off x="8182922" y="4800269"/>
            <a:ext cx="39647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>
                <a:latin typeface="Verdana" panose="020B0604030504040204" pitchFamily="34" charset="0"/>
                <a:ea typeface="Verdana" panose="020B0604030504040204" pitchFamily="34" charset="0"/>
              </a:rPr>
              <a:t>TESTIMONIANZE IN UNIVERSITA’ PRESSO CORSI DI LAUREA DEDICATI AL TEMA DELLA SOSTENIBILITA’</a:t>
            </a:r>
          </a:p>
        </p:txBody>
      </p:sp>
      <p:sp>
        <p:nvSpPr>
          <p:cNvPr id="15" name="Freeform 4">
            <a:extLst>
              <a:ext uri="{FF2B5EF4-FFF2-40B4-BE49-F238E27FC236}">
                <a16:creationId xmlns:a16="http://schemas.microsoft.com/office/drawing/2014/main" id="{A4827CAF-8971-B0D4-54F4-4DEB6533FD9F}"/>
              </a:ext>
            </a:extLst>
          </p:cNvPr>
          <p:cNvSpPr/>
          <p:nvPr/>
        </p:nvSpPr>
        <p:spPr>
          <a:xfrm rot="5091037">
            <a:off x="9859698" y="3316265"/>
            <a:ext cx="894220" cy="1923321"/>
          </a:xfrm>
          <a:custGeom>
            <a:avLst/>
            <a:gdLst/>
            <a:ahLst/>
            <a:cxnLst/>
            <a:rect l="l" t="t" r="r" b="b"/>
            <a:pathLst>
              <a:path w="851686" h="2178731">
                <a:moveTo>
                  <a:pt x="0" y="0"/>
                </a:moveTo>
                <a:lnTo>
                  <a:pt x="851685" y="0"/>
                </a:lnTo>
                <a:lnTo>
                  <a:pt x="851685" y="2178731"/>
                </a:lnTo>
                <a:lnTo>
                  <a:pt x="0" y="21787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endParaRPr lang="it-IT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979738B6-FE06-C05F-4956-5397C54C786B}"/>
              </a:ext>
            </a:extLst>
          </p:cNvPr>
          <p:cNvSpPr txBox="1"/>
          <p:nvPr/>
        </p:nvSpPr>
        <p:spPr>
          <a:xfrm>
            <a:off x="9757744" y="3864959"/>
            <a:ext cx="114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CAE82282-1631-2584-222E-833E1EF025B5}"/>
              </a:ext>
            </a:extLst>
          </p:cNvPr>
          <p:cNvSpPr txBox="1"/>
          <p:nvPr/>
        </p:nvSpPr>
        <p:spPr>
          <a:xfrm>
            <a:off x="306278" y="7656822"/>
            <a:ext cx="32155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>
                <a:latin typeface="Verdana" panose="020B0604030504040204" pitchFamily="34" charset="0"/>
                <a:ea typeface="Verdana" panose="020B0604030504040204" pitchFamily="34" charset="0"/>
              </a:rPr>
              <a:t>CITATI DA PIU’ DI 40 ARTICOLI E MASS MEDIA</a:t>
            </a:r>
          </a:p>
        </p:txBody>
      </p:sp>
      <p:sp>
        <p:nvSpPr>
          <p:cNvPr id="21" name="Freeform 4">
            <a:extLst>
              <a:ext uri="{FF2B5EF4-FFF2-40B4-BE49-F238E27FC236}">
                <a16:creationId xmlns:a16="http://schemas.microsoft.com/office/drawing/2014/main" id="{FA062A03-54E6-B6F6-F765-2DC3A5425AF8}"/>
              </a:ext>
            </a:extLst>
          </p:cNvPr>
          <p:cNvSpPr/>
          <p:nvPr/>
        </p:nvSpPr>
        <p:spPr>
          <a:xfrm rot="5091037">
            <a:off x="2055068" y="5956345"/>
            <a:ext cx="894220" cy="1923321"/>
          </a:xfrm>
          <a:custGeom>
            <a:avLst/>
            <a:gdLst/>
            <a:ahLst/>
            <a:cxnLst/>
            <a:rect l="l" t="t" r="r" b="b"/>
            <a:pathLst>
              <a:path w="851686" h="2178731">
                <a:moveTo>
                  <a:pt x="0" y="0"/>
                </a:moveTo>
                <a:lnTo>
                  <a:pt x="851685" y="0"/>
                </a:lnTo>
                <a:lnTo>
                  <a:pt x="851685" y="2178731"/>
                </a:lnTo>
                <a:lnTo>
                  <a:pt x="0" y="21787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endParaRPr lang="it-IT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24" name="Elemento grafico 23" descr="Giornale con riempimento a tinta unita">
            <a:extLst>
              <a:ext uri="{FF2B5EF4-FFF2-40B4-BE49-F238E27FC236}">
                <a16:creationId xmlns:a16="http://schemas.microsoft.com/office/drawing/2014/main" id="{15B4C28B-D5F5-C8EB-7641-E3BE0D2816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29462" y="6460805"/>
            <a:ext cx="914400" cy="914400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54C15FA6-45FD-0FCE-4AE0-90402011A0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5392" y="6852480"/>
            <a:ext cx="5299028" cy="3433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Immagine 29">
            <a:extLst>
              <a:ext uri="{FF2B5EF4-FFF2-40B4-BE49-F238E27FC236}">
                <a16:creationId xmlns:a16="http://schemas.microsoft.com/office/drawing/2014/main" id="{C2BA66A5-59D0-5F0F-23EE-BCE931093D1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0635" y="3475942"/>
            <a:ext cx="5334367" cy="3473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Nessuna descrizione alternativa per questa immagine">
            <a:extLst>
              <a:ext uri="{FF2B5EF4-FFF2-40B4-BE49-F238E27FC236}">
                <a16:creationId xmlns:a16="http://schemas.microsoft.com/office/drawing/2014/main" id="{C3E1F10C-F16A-FD69-F531-F2240BB063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" t="15223" r="-216" b="2500"/>
          <a:stretch>
            <a:fillRect/>
          </a:stretch>
        </p:blipFill>
        <p:spPr bwMode="auto">
          <a:xfrm>
            <a:off x="10165299" y="6589905"/>
            <a:ext cx="3629930" cy="39804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magine 21" descr="Immagine che contiene Parlare in pubblico, presentazione, Oratore, Podio&#10;&#10;Il contenuto generato dall'IA potrebbe non essere corretto.">
            <a:extLst>
              <a:ext uri="{FF2B5EF4-FFF2-40B4-BE49-F238E27FC236}">
                <a16:creationId xmlns:a16="http://schemas.microsoft.com/office/drawing/2014/main" id="{0E02B8E6-1943-2035-DB70-DE0DEA57CB2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73"/>
          <a:stretch>
            <a:fillRect/>
          </a:stretch>
        </p:blipFill>
        <p:spPr>
          <a:xfrm>
            <a:off x="5951035" y="6692339"/>
            <a:ext cx="3719311" cy="42463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A258257F-AB6D-FD4F-47DC-9862E8395C4D}"/>
              </a:ext>
            </a:extLst>
          </p:cNvPr>
          <p:cNvSpPr txBox="1"/>
          <p:nvPr/>
        </p:nvSpPr>
        <p:spPr>
          <a:xfrm>
            <a:off x="10759191" y="2367564"/>
            <a:ext cx="33895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>
                <a:latin typeface="Verdana" panose="020B0604030504040204" pitchFamily="34" charset="0"/>
                <a:ea typeface="Verdana" panose="020B0604030504040204" pitchFamily="34" charset="0"/>
              </a:rPr>
              <a:t>PARTECIPAZIONI A TAVOLI DI LAVORO ISTITUZIONALI A LIVELLO LOCALE E NAZIONALE</a:t>
            </a:r>
          </a:p>
        </p:txBody>
      </p:sp>
      <p:sp>
        <p:nvSpPr>
          <p:cNvPr id="25" name="Freeform 4">
            <a:extLst>
              <a:ext uri="{FF2B5EF4-FFF2-40B4-BE49-F238E27FC236}">
                <a16:creationId xmlns:a16="http://schemas.microsoft.com/office/drawing/2014/main" id="{CB1A712A-3F59-6B3F-161F-EDA6EC6FDE46}"/>
              </a:ext>
            </a:extLst>
          </p:cNvPr>
          <p:cNvSpPr/>
          <p:nvPr/>
        </p:nvSpPr>
        <p:spPr>
          <a:xfrm rot="5091037">
            <a:off x="12093841" y="1160143"/>
            <a:ext cx="710671" cy="1535152"/>
          </a:xfrm>
          <a:custGeom>
            <a:avLst/>
            <a:gdLst/>
            <a:ahLst/>
            <a:cxnLst/>
            <a:rect l="l" t="t" r="r" b="b"/>
            <a:pathLst>
              <a:path w="851686" h="2178731">
                <a:moveTo>
                  <a:pt x="0" y="0"/>
                </a:moveTo>
                <a:lnTo>
                  <a:pt x="851685" y="0"/>
                </a:lnTo>
                <a:lnTo>
                  <a:pt x="851685" y="2178731"/>
                </a:lnTo>
                <a:lnTo>
                  <a:pt x="0" y="21787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endParaRPr lang="it-IT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B41A285C-7820-0AB7-4906-387AF3B018D7}"/>
              </a:ext>
            </a:extLst>
          </p:cNvPr>
          <p:cNvSpPr txBox="1"/>
          <p:nvPr/>
        </p:nvSpPr>
        <p:spPr>
          <a:xfrm>
            <a:off x="1829455" y="2517430"/>
            <a:ext cx="114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/>
              <a:t>3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BB6354A-57E0-BC2B-766C-DAAE9904CE90}"/>
              </a:ext>
            </a:extLst>
          </p:cNvPr>
          <p:cNvSpPr txBox="1"/>
          <p:nvPr/>
        </p:nvSpPr>
        <p:spPr>
          <a:xfrm>
            <a:off x="11913613" y="1582053"/>
            <a:ext cx="114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/>
              <a:t>3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150E7349-7385-D123-CDAB-F420500E4D92}"/>
              </a:ext>
            </a:extLst>
          </p:cNvPr>
          <p:cNvSpPr txBox="1"/>
          <p:nvPr/>
        </p:nvSpPr>
        <p:spPr>
          <a:xfrm>
            <a:off x="6774898" y="1391977"/>
            <a:ext cx="114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/>
              <a:t>7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B21F7B7B-D1A5-9E13-3FFE-831A652A4A2D}"/>
              </a:ext>
            </a:extLst>
          </p:cNvPr>
          <p:cNvSpPr txBox="1"/>
          <p:nvPr/>
        </p:nvSpPr>
        <p:spPr>
          <a:xfrm>
            <a:off x="3785686" y="5165126"/>
            <a:ext cx="32934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>
                <a:latin typeface="Verdana" panose="020B0604030504040204" pitchFamily="34" charset="0"/>
                <a:ea typeface="Verdana" panose="020B0604030504040204" pitchFamily="34" charset="0"/>
              </a:rPr>
              <a:t>INIZIATIVE DI POSIZIONAMENTO E ADVOCACY A LIVELLO NAZIONALE E EUROPEO</a:t>
            </a:r>
          </a:p>
        </p:txBody>
      </p:sp>
      <p:sp>
        <p:nvSpPr>
          <p:cNvPr id="31" name="Freeform 4">
            <a:extLst>
              <a:ext uri="{FF2B5EF4-FFF2-40B4-BE49-F238E27FC236}">
                <a16:creationId xmlns:a16="http://schemas.microsoft.com/office/drawing/2014/main" id="{AC0A0488-0513-E470-3C18-0655BA38B251}"/>
              </a:ext>
            </a:extLst>
          </p:cNvPr>
          <p:cNvSpPr/>
          <p:nvPr/>
        </p:nvSpPr>
        <p:spPr>
          <a:xfrm rot="5091037">
            <a:off x="5198990" y="3681238"/>
            <a:ext cx="894220" cy="1923321"/>
          </a:xfrm>
          <a:custGeom>
            <a:avLst/>
            <a:gdLst/>
            <a:ahLst/>
            <a:cxnLst/>
            <a:rect l="l" t="t" r="r" b="b"/>
            <a:pathLst>
              <a:path w="851686" h="2178731">
                <a:moveTo>
                  <a:pt x="0" y="0"/>
                </a:moveTo>
                <a:lnTo>
                  <a:pt x="851685" y="0"/>
                </a:lnTo>
                <a:lnTo>
                  <a:pt x="851685" y="2178731"/>
                </a:lnTo>
                <a:lnTo>
                  <a:pt x="0" y="21787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endParaRPr lang="it-IT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4CF98935-52F8-5C69-8825-AD36A7060860}"/>
              </a:ext>
            </a:extLst>
          </p:cNvPr>
          <p:cNvSpPr txBox="1"/>
          <p:nvPr/>
        </p:nvSpPr>
        <p:spPr>
          <a:xfrm>
            <a:off x="5040305" y="4287127"/>
            <a:ext cx="114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/>
              <a:t>7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F02F745D-EBE9-E356-62D8-4A80CF39B813}"/>
              </a:ext>
            </a:extLst>
          </p:cNvPr>
          <p:cNvSpPr txBox="1"/>
          <p:nvPr/>
        </p:nvSpPr>
        <p:spPr>
          <a:xfrm>
            <a:off x="14148748" y="796057"/>
            <a:ext cx="33895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>
                <a:latin typeface="Verdana" panose="020B0604030504040204" pitchFamily="34" charset="0"/>
                <a:ea typeface="Verdana" panose="020B0604030504040204" pitchFamily="34" charset="0"/>
              </a:rPr>
              <a:t>PARTECIPAZIONI A TAVOLI DI STAKEHOLDER ENGAGEMENT DI IMPRESE ASSOCIATE</a:t>
            </a:r>
          </a:p>
        </p:txBody>
      </p:sp>
      <p:sp>
        <p:nvSpPr>
          <p:cNvPr id="36" name="Freeform 4">
            <a:extLst>
              <a:ext uri="{FF2B5EF4-FFF2-40B4-BE49-F238E27FC236}">
                <a16:creationId xmlns:a16="http://schemas.microsoft.com/office/drawing/2014/main" id="{CC038D44-1831-A92A-D9A6-E2FD3308246C}"/>
              </a:ext>
            </a:extLst>
          </p:cNvPr>
          <p:cNvSpPr/>
          <p:nvPr/>
        </p:nvSpPr>
        <p:spPr>
          <a:xfrm rot="5091037">
            <a:off x="15557841" y="-253571"/>
            <a:ext cx="571368" cy="1264317"/>
          </a:xfrm>
          <a:custGeom>
            <a:avLst/>
            <a:gdLst/>
            <a:ahLst/>
            <a:cxnLst/>
            <a:rect l="l" t="t" r="r" b="b"/>
            <a:pathLst>
              <a:path w="851686" h="2178731">
                <a:moveTo>
                  <a:pt x="0" y="0"/>
                </a:moveTo>
                <a:lnTo>
                  <a:pt x="851685" y="0"/>
                </a:lnTo>
                <a:lnTo>
                  <a:pt x="851685" y="2178731"/>
                </a:lnTo>
                <a:lnTo>
                  <a:pt x="0" y="21787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endParaRPr lang="it-IT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0BA1B03E-99E3-2B9A-BF05-C42474FDF8B4}"/>
              </a:ext>
            </a:extLst>
          </p:cNvPr>
          <p:cNvSpPr txBox="1"/>
          <p:nvPr/>
        </p:nvSpPr>
        <p:spPr>
          <a:xfrm>
            <a:off x="15296332" y="24644"/>
            <a:ext cx="114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/>
              <a:t>4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D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934CDF-ED60-143F-4E80-FD29272D63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4123B59-5841-FD7D-86BD-D45E83230ED8}"/>
              </a:ext>
            </a:extLst>
          </p:cNvPr>
          <p:cNvSpPr/>
          <p:nvPr/>
        </p:nvSpPr>
        <p:spPr>
          <a:xfrm rot="9817969" flipH="1">
            <a:off x="-11518484" y="70047"/>
            <a:ext cx="21898069" cy="14572170"/>
          </a:xfrm>
          <a:custGeom>
            <a:avLst/>
            <a:gdLst/>
            <a:ahLst/>
            <a:cxnLst/>
            <a:rect l="l" t="t" r="r" b="b"/>
            <a:pathLst>
              <a:path w="21898069" h="14572170">
                <a:moveTo>
                  <a:pt x="21898070" y="0"/>
                </a:moveTo>
                <a:lnTo>
                  <a:pt x="0" y="0"/>
                </a:lnTo>
                <a:lnTo>
                  <a:pt x="0" y="14572169"/>
                </a:lnTo>
                <a:lnTo>
                  <a:pt x="21898070" y="14572169"/>
                </a:lnTo>
                <a:lnTo>
                  <a:pt x="2189807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D1D493F5-A6DF-7ED7-9534-544EB2F51A50}"/>
              </a:ext>
            </a:extLst>
          </p:cNvPr>
          <p:cNvSpPr/>
          <p:nvPr/>
        </p:nvSpPr>
        <p:spPr>
          <a:xfrm rot="318726">
            <a:off x="-2657359" y="6259579"/>
            <a:ext cx="8895651" cy="4415478"/>
          </a:xfrm>
          <a:custGeom>
            <a:avLst/>
            <a:gdLst/>
            <a:ahLst/>
            <a:cxnLst/>
            <a:rect l="l" t="t" r="r" b="b"/>
            <a:pathLst>
              <a:path w="8895651" h="4415478">
                <a:moveTo>
                  <a:pt x="0" y="0"/>
                </a:moveTo>
                <a:lnTo>
                  <a:pt x="8895651" y="0"/>
                </a:lnTo>
                <a:lnTo>
                  <a:pt x="8895651" y="4415477"/>
                </a:lnTo>
                <a:lnTo>
                  <a:pt x="0" y="44154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0818ED88-AAA1-8A09-5A67-9D4A7406BC33}"/>
              </a:ext>
            </a:extLst>
          </p:cNvPr>
          <p:cNvSpPr/>
          <p:nvPr/>
        </p:nvSpPr>
        <p:spPr>
          <a:xfrm>
            <a:off x="2035050" y="7802052"/>
            <a:ext cx="5407115" cy="4650119"/>
          </a:xfrm>
          <a:custGeom>
            <a:avLst/>
            <a:gdLst/>
            <a:ahLst/>
            <a:cxnLst/>
            <a:rect l="l" t="t" r="r" b="b"/>
            <a:pathLst>
              <a:path w="5407115" h="4650119">
                <a:moveTo>
                  <a:pt x="0" y="0"/>
                </a:moveTo>
                <a:lnTo>
                  <a:pt x="5407115" y="0"/>
                </a:lnTo>
                <a:lnTo>
                  <a:pt x="5407115" y="4650120"/>
                </a:lnTo>
                <a:lnTo>
                  <a:pt x="0" y="46501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5" name="Freeform 10">
            <a:extLst>
              <a:ext uri="{FF2B5EF4-FFF2-40B4-BE49-F238E27FC236}">
                <a16:creationId xmlns:a16="http://schemas.microsoft.com/office/drawing/2014/main" id="{16F581BF-D882-0D19-62D9-FB5AC0D280DB}"/>
              </a:ext>
            </a:extLst>
          </p:cNvPr>
          <p:cNvSpPr>
            <a:spLocks/>
          </p:cNvSpPr>
          <p:nvPr/>
        </p:nvSpPr>
        <p:spPr>
          <a:xfrm>
            <a:off x="15879157" y="9217238"/>
            <a:ext cx="2084225" cy="909874"/>
          </a:xfrm>
          <a:custGeom>
            <a:avLst/>
            <a:gdLst/>
            <a:ahLst/>
            <a:cxnLst/>
            <a:rect l="l" t="t" r="r" b="b"/>
            <a:pathLst>
              <a:path w="6291993" h="2613597">
                <a:moveTo>
                  <a:pt x="0" y="0"/>
                </a:moveTo>
                <a:lnTo>
                  <a:pt x="6291993" y="0"/>
                </a:lnTo>
                <a:lnTo>
                  <a:pt x="6291993" y="2613598"/>
                </a:lnTo>
                <a:lnTo>
                  <a:pt x="0" y="261359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83F6323A-B181-D32E-F964-6D6F838C6A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294376"/>
            <a:ext cx="12026630" cy="1000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it-IT" altLang="it-IT" sz="4800" b="1" i="0" u="none" strike="noStrike" cap="none" normalizeH="0" baseline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UNO SGUARDO AL FUTURO</a:t>
            </a:r>
            <a:endParaRPr lang="it-IT" altLang="it-IT" sz="4400" b="1">
              <a:solidFill>
                <a:srgbClr val="FF82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FD5C664D-DDF5-9BEB-73FE-6F54620DC2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150467" y="3772017"/>
            <a:ext cx="8592632" cy="42427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F3F02FA-0BE0-D58D-B04D-3290A5C05879}"/>
              </a:ext>
            </a:extLst>
          </p:cNvPr>
          <p:cNvSpPr txBox="1"/>
          <p:nvPr/>
        </p:nvSpPr>
        <p:spPr>
          <a:xfrm>
            <a:off x="8001000" y="1839966"/>
            <a:ext cx="9803688" cy="7832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304815">
              <a:lnSpc>
                <a:spcPct val="150000"/>
              </a:lnSpc>
              <a:defRPr/>
            </a:pPr>
            <a:r>
              <a:rPr lang="it-IT" sz="20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Il 2026 rappresenterà per Impronta Etica un </a:t>
            </a:r>
            <a:r>
              <a:rPr lang="it-IT" sz="2000" b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anno di grandi cambiamenti e novità.</a:t>
            </a:r>
            <a:r>
              <a:rPr lang="it-IT" sz="20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Sarà l’anno del nostro 25esimo anniversario e l'anno che segnerà l'inizio di un nuovo piano triennale di attività. Un anno caratterizzato da importanti occasioni che ci permetteranno di riflettere sul percorso svolto fino ad ora e sulla strada che ci attende.</a:t>
            </a:r>
          </a:p>
          <a:p>
            <a:pPr algn="just" defTabSz="304815">
              <a:lnSpc>
                <a:spcPct val="150000"/>
              </a:lnSpc>
              <a:defRPr/>
            </a:pPr>
            <a:endParaRPr lang="it-IT" sz="200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 defTabSz="304815">
              <a:lnSpc>
                <a:spcPct val="150000"/>
              </a:lnSpc>
              <a:defRPr/>
            </a:pPr>
            <a:r>
              <a:rPr lang="it-IT" sz="20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 scenario in cui ci muoviamo rispetto alla sostenibilità appare oggi più che mai </a:t>
            </a:r>
            <a:r>
              <a:rPr lang="it-IT" sz="2000" b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sfidante e segnato da profonde riflessioni, </a:t>
            </a:r>
            <a:r>
              <a:rPr lang="it-IT" sz="20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che riportano alle motivazioni e ai valori intrinsechi che muovono la transizione sostenibile per le imprese. </a:t>
            </a:r>
          </a:p>
          <a:p>
            <a:pPr algn="just" defTabSz="304815">
              <a:lnSpc>
                <a:spcPct val="150000"/>
              </a:lnSpc>
              <a:defRPr/>
            </a:pPr>
            <a:endParaRPr lang="it-IT" sz="200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 defTabSz="304815">
              <a:lnSpc>
                <a:spcPct val="150000"/>
              </a:lnSpc>
              <a:defRPr/>
            </a:pPr>
            <a:r>
              <a:rPr lang="it-IT" sz="20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Scopri i nostri highlights del 2025 al seguente </a:t>
            </a:r>
            <a:r>
              <a:rPr lang="it-IT" sz="20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link.</a:t>
            </a:r>
            <a:endParaRPr lang="it-IT" sz="200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 defTabSz="304815">
              <a:lnSpc>
                <a:spcPct val="150000"/>
              </a:lnSpc>
              <a:defRPr/>
            </a:pPr>
            <a:endParaRPr lang="it-IT" sz="200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 defTabSz="304815">
              <a:lnSpc>
                <a:spcPct val="150000"/>
              </a:lnSpc>
              <a:defRPr/>
            </a:pPr>
            <a:r>
              <a:rPr lang="it-IT" sz="20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 contesto che ci sprona a </a:t>
            </a:r>
            <a:r>
              <a:rPr lang="it-IT" sz="2000" b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continuare a cercare il senso fondante del lavoro che ogni giorno compiamo </a:t>
            </a:r>
            <a:r>
              <a:rPr lang="it-IT" sz="20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 le nostre imprese associate e con i numerosi stakeholder del territorio, convinti che un </a:t>
            </a:r>
            <a:r>
              <a:rPr lang="it-IT" sz="2000" b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futuro sostenibile sia, oggi più che mai, l'unico possibile.</a:t>
            </a:r>
          </a:p>
        </p:txBody>
      </p:sp>
    </p:spTree>
    <p:extLst>
      <p:ext uri="{BB962C8B-B14F-4D97-AF65-F5344CB8AC3E}">
        <p14:creationId xmlns:p14="http://schemas.microsoft.com/office/powerpoint/2010/main" val="16533529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3">
            <a:extLst>
              <a:ext uri="{FF2B5EF4-FFF2-40B4-BE49-F238E27FC236}">
                <a16:creationId xmlns:a16="http://schemas.microsoft.com/office/drawing/2014/main" id="{E82BCC9A-B02E-07B1-FA58-29CC9323E0FF}"/>
              </a:ext>
            </a:extLst>
          </p:cNvPr>
          <p:cNvSpPr/>
          <p:nvPr/>
        </p:nvSpPr>
        <p:spPr>
          <a:xfrm rot="189496">
            <a:off x="12880859" y="6116312"/>
            <a:ext cx="8895651" cy="4415478"/>
          </a:xfrm>
          <a:custGeom>
            <a:avLst/>
            <a:gdLst/>
            <a:ahLst/>
            <a:cxnLst/>
            <a:rect l="l" t="t" r="r" b="b"/>
            <a:pathLst>
              <a:path w="8895651" h="4415478">
                <a:moveTo>
                  <a:pt x="0" y="0"/>
                </a:moveTo>
                <a:lnTo>
                  <a:pt x="8895651" y="0"/>
                </a:lnTo>
                <a:lnTo>
                  <a:pt x="8895651" y="4415477"/>
                </a:lnTo>
                <a:lnTo>
                  <a:pt x="0" y="4415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69A12498-63AA-C569-FB19-5C2F8B4064EC}"/>
              </a:ext>
            </a:extLst>
          </p:cNvPr>
          <p:cNvSpPr/>
          <p:nvPr/>
        </p:nvSpPr>
        <p:spPr>
          <a:xfrm rot="12014273" flipH="1">
            <a:off x="-18637279" y="-5020910"/>
            <a:ext cx="21898069" cy="14572170"/>
          </a:xfrm>
          <a:custGeom>
            <a:avLst/>
            <a:gdLst/>
            <a:ahLst/>
            <a:cxnLst/>
            <a:rect l="l" t="t" r="r" b="b"/>
            <a:pathLst>
              <a:path w="21898069" h="14572170">
                <a:moveTo>
                  <a:pt x="21898070" y="0"/>
                </a:moveTo>
                <a:lnTo>
                  <a:pt x="0" y="0"/>
                </a:lnTo>
                <a:lnTo>
                  <a:pt x="0" y="14572169"/>
                </a:lnTo>
                <a:lnTo>
                  <a:pt x="21898070" y="14572169"/>
                </a:lnTo>
                <a:lnTo>
                  <a:pt x="2189807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2788089">
            <a:off x="16062525" y="2478011"/>
            <a:ext cx="6565563" cy="10406512"/>
          </a:xfrm>
          <a:custGeom>
            <a:avLst/>
            <a:gdLst/>
            <a:ahLst/>
            <a:cxnLst/>
            <a:rect l="l" t="t" r="r" b="b"/>
            <a:pathLst>
              <a:path w="6565563" h="10406512">
                <a:moveTo>
                  <a:pt x="0" y="0"/>
                </a:moveTo>
                <a:lnTo>
                  <a:pt x="6565563" y="0"/>
                </a:lnTo>
                <a:lnTo>
                  <a:pt x="6565563" y="10406512"/>
                </a:lnTo>
                <a:lnTo>
                  <a:pt x="0" y="104065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6" name="Freeform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163009" y="6743573"/>
            <a:ext cx="5066986" cy="3008523"/>
          </a:xfrm>
          <a:custGeom>
            <a:avLst/>
            <a:gdLst/>
            <a:ahLst/>
            <a:cxnLst/>
            <a:rect l="l" t="t" r="r" b="b"/>
            <a:pathLst>
              <a:path w="5066986" h="3008523">
                <a:moveTo>
                  <a:pt x="0" y="0"/>
                </a:moveTo>
                <a:lnTo>
                  <a:pt x="5066987" y="0"/>
                </a:lnTo>
                <a:lnTo>
                  <a:pt x="5066987" y="3008523"/>
                </a:lnTo>
                <a:lnTo>
                  <a:pt x="0" y="300852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7" name="Freeform 10">
            <a:extLst>
              <a:ext uri="{FF2B5EF4-FFF2-40B4-BE49-F238E27FC236}">
                <a16:creationId xmlns:a16="http://schemas.microsoft.com/office/drawing/2014/main" id="{722BBC98-A37F-FE86-FCC4-9FE3141340EF}"/>
              </a:ext>
            </a:extLst>
          </p:cNvPr>
          <p:cNvSpPr/>
          <p:nvPr/>
        </p:nvSpPr>
        <p:spPr>
          <a:xfrm>
            <a:off x="6636204" y="2265176"/>
            <a:ext cx="5486400" cy="2286000"/>
          </a:xfrm>
          <a:custGeom>
            <a:avLst/>
            <a:gdLst/>
            <a:ahLst/>
            <a:cxnLst/>
            <a:rect l="l" t="t" r="r" b="b"/>
            <a:pathLst>
              <a:path w="6291993" h="2613597">
                <a:moveTo>
                  <a:pt x="0" y="0"/>
                </a:moveTo>
                <a:lnTo>
                  <a:pt x="6291993" y="0"/>
                </a:lnTo>
                <a:lnTo>
                  <a:pt x="6291993" y="2613598"/>
                </a:lnTo>
                <a:lnTo>
                  <a:pt x="0" y="261359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it-IT" sz="1200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E7BF426-68F9-E28F-53D1-E2CE33001B59}"/>
              </a:ext>
            </a:extLst>
          </p:cNvPr>
          <p:cNvSpPr txBox="1"/>
          <p:nvPr/>
        </p:nvSpPr>
        <p:spPr>
          <a:xfrm>
            <a:off x="6012912" y="4551176"/>
            <a:ext cx="72990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it-IT" sz="36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10"/>
              </a:rPr>
              <a:t>improntaetica.org</a:t>
            </a:r>
            <a:endParaRPr lang="it-IT" sz="360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defTabSz="609630"/>
            <a:r>
              <a:rPr lang="it-IT" sz="36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11"/>
              </a:rPr>
              <a:t>info@improntaetica.org</a:t>
            </a:r>
            <a:r>
              <a:rPr lang="it-IT" sz="36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pic>
        <p:nvPicPr>
          <p:cNvPr id="10" name="Picture 5" descr="linkedin_logo">
            <a:hlinkClick r:id="rId12"/>
            <a:extLst>
              <a:ext uri="{FF2B5EF4-FFF2-40B4-BE49-F238E27FC236}">
                <a16:creationId xmlns:a16="http://schemas.microsoft.com/office/drawing/2014/main" id="{4F26CB7D-EDA2-E30C-BC00-B4C2EC4B1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878" y="8437340"/>
            <a:ext cx="906756" cy="906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magine 10" descr="Medium Logo PNG Vectors Free Download">
            <a:hlinkClick r:id="rId14"/>
            <a:extLst>
              <a:ext uri="{FF2B5EF4-FFF2-40B4-BE49-F238E27FC236}">
                <a16:creationId xmlns:a16="http://schemas.microsoft.com/office/drawing/2014/main" id="{6FE9C2B2-F4DD-9EB6-E360-4F3B8020778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161" y="8429305"/>
            <a:ext cx="914791" cy="914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magine 14" descr="Immagine che contiene testo, Cellulare, schermata, smartphone&#10;&#10;Il contenuto generato dall'IA potrebbe non essere corretto.">
            <a:extLst>
              <a:ext uri="{FF2B5EF4-FFF2-40B4-BE49-F238E27FC236}">
                <a16:creationId xmlns:a16="http://schemas.microsoft.com/office/drawing/2014/main" id="{654103A0-ED60-43C5-300C-35F4D534DE6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82" t="24135" r="42797" b="21732"/>
          <a:stretch>
            <a:fillRect/>
          </a:stretch>
        </p:blipFill>
        <p:spPr>
          <a:xfrm>
            <a:off x="564262" y="6210300"/>
            <a:ext cx="1822011" cy="3901147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4EBE70ED-00BE-52BF-B27C-915FE25BA83C}"/>
              </a:ext>
            </a:extLst>
          </p:cNvPr>
          <p:cNvSpPr txBox="1"/>
          <p:nvPr/>
        </p:nvSpPr>
        <p:spPr>
          <a:xfrm>
            <a:off x="2590800" y="7798537"/>
            <a:ext cx="6096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rgbClr val="C45308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VISITA I NOSTRI SOCIAL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494D13D0-3C92-DC01-9D16-6C9F9F48F4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9115" y="595401"/>
            <a:ext cx="12026630" cy="1000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it-IT" altLang="it-IT" sz="4800" b="1" i="0" u="none" strike="noStrike" cap="none" normalizeH="0" baseline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 NOSTRI CONTATTI</a:t>
            </a:r>
            <a:endParaRPr lang="it-IT" altLang="it-IT" sz="4400" b="1">
              <a:solidFill>
                <a:srgbClr val="FF82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673566">
            <a:off x="-3311678" y="-610884"/>
            <a:ext cx="8409044" cy="7216488"/>
          </a:xfrm>
          <a:custGeom>
            <a:avLst/>
            <a:gdLst/>
            <a:ahLst/>
            <a:cxnLst/>
            <a:rect l="l" t="t" r="r" b="b"/>
            <a:pathLst>
              <a:path w="8409044" h="7216488">
                <a:moveTo>
                  <a:pt x="0" y="0"/>
                </a:moveTo>
                <a:lnTo>
                  <a:pt x="8409043" y="0"/>
                </a:lnTo>
                <a:lnTo>
                  <a:pt x="8409043" y="7216488"/>
                </a:lnTo>
                <a:lnTo>
                  <a:pt x="0" y="72164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502178" y="-722288"/>
            <a:ext cx="17544524" cy="11451789"/>
          </a:xfrm>
          <a:custGeom>
            <a:avLst/>
            <a:gdLst/>
            <a:ahLst/>
            <a:cxnLst/>
            <a:rect l="l" t="t" r="r" b="b"/>
            <a:pathLst>
              <a:path w="17544524" h="11451789">
                <a:moveTo>
                  <a:pt x="0" y="0"/>
                </a:moveTo>
                <a:lnTo>
                  <a:pt x="17544524" y="0"/>
                </a:lnTo>
                <a:lnTo>
                  <a:pt x="17544524" y="11451789"/>
                </a:lnTo>
                <a:lnTo>
                  <a:pt x="0" y="114517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892845" y="3569939"/>
            <a:ext cx="8251156" cy="6896991"/>
            <a:chOff x="0" y="0"/>
            <a:chExt cx="4983480" cy="4165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983480" cy="4165600"/>
            </a:xfrm>
            <a:custGeom>
              <a:avLst/>
              <a:gdLst/>
              <a:ahLst/>
              <a:cxnLst/>
              <a:rect l="l" t="t" r="r" b="b"/>
              <a:pathLst>
                <a:path w="4983480" h="4165600">
                  <a:moveTo>
                    <a:pt x="4537710" y="1230630"/>
                  </a:moveTo>
                  <a:cubicBezTo>
                    <a:pt x="4786630" y="1244600"/>
                    <a:pt x="4983480" y="1416050"/>
                    <a:pt x="4980940" y="1680210"/>
                  </a:cubicBezTo>
                  <a:cubicBezTo>
                    <a:pt x="4978400" y="1931670"/>
                    <a:pt x="4773930" y="2134870"/>
                    <a:pt x="4521200" y="2134870"/>
                  </a:cubicBezTo>
                  <a:cubicBezTo>
                    <a:pt x="4309109" y="2160270"/>
                    <a:pt x="3896359" y="2302510"/>
                    <a:pt x="4067809" y="2602230"/>
                  </a:cubicBezTo>
                  <a:cubicBezTo>
                    <a:pt x="4150359" y="2747010"/>
                    <a:pt x="4258309" y="2820670"/>
                    <a:pt x="4262119" y="3002280"/>
                  </a:cubicBezTo>
                  <a:cubicBezTo>
                    <a:pt x="4268469" y="3300730"/>
                    <a:pt x="3977639" y="3577590"/>
                    <a:pt x="3675379" y="3503930"/>
                  </a:cubicBezTo>
                  <a:cubicBezTo>
                    <a:pt x="3590289" y="3483610"/>
                    <a:pt x="3510279" y="3441700"/>
                    <a:pt x="3430269" y="3408680"/>
                  </a:cubicBezTo>
                  <a:cubicBezTo>
                    <a:pt x="3075939" y="3260090"/>
                    <a:pt x="2683509" y="3318510"/>
                    <a:pt x="2367279" y="3531870"/>
                  </a:cubicBezTo>
                  <a:cubicBezTo>
                    <a:pt x="2100579" y="3710941"/>
                    <a:pt x="1904999" y="3990341"/>
                    <a:pt x="1581149" y="4075430"/>
                  </a:cubicBezTo>
                  <a:cubicBezTo>
                    <a:pt x="1236979" y="4165600"/>
                    <a:pt x="855979" y="4089400"/>
                    <a:pt x="582929" y="3858260"/>
                  </a:cubicBezTo>
                  <a:cubicBezTo>
                    <a:pt x="349249" y="3657600"/>
                    <a:pt x="199389" y="3355340"/>
                    <a:pt x="201929" y="3048000"/>
                  </a:cubicBezTo>
                  <a:cubicBezTo>
                    <a:pt x="204469" y="2724150"/>
                    <a:pt x="365759" y="2429510"/>
                    <a:pt x="425449" y="2115820"/>
                  </a:cubicBezTo>
                  <a:cubicBezTo>
                    <a:pt x="459739" y="1931670"/>
                    <a:pt x="459739" y="1732280"/>
                    <a:pt x="393699" y="1554480"/>
                  </a:cubicBezTo>
                  <a:cubicBezTo>
                    <a:pt x="326390" y="1377950"/>
                    <a:pt x="177800" y="1267460"/>
                    <a:pt x="90170" y="1104900"/>
                  </a:cubicBezTo>
                  <a:cubicBezTo>
                    <a:pt x="33020" y="999490"/>
                    <a:pt x="0" y="877570"/>
                    <a:pt x="0" y="749300"/>
                  </a:cubicBezTo>
                  <a:cubicBezTo>
                    <a:pt x="0" y="335280"/>
                    <a:pt x="335280" y="0"/>
                    <a:pt x="749300" y="0"/>
                  </a:cubicBezTo>
                  <a:cubicBezTo>
                    <a:pt x="866140" y="0"/>
                    <a:pt x="982980" y="27940"/>
                    <a:pt x="1087120" y="80010"/>
                  </a:cubicBezTo>
                  <a:cubicBezTo>
                    <a:pt x="1272540" y="173990"/>
                    <a:pt x="1386840" y="354330"/>
                    <a:pt x="1570990" y="452120"/>
                  </a:cubicBezTo>
                  <a:cubicBezTo>
                    <a:pt x="1879600" y="615950"/>
                    <a:pt x="2148840" y="523240"/>
                    <a:pt x="2468880" y="466090"/>
                  </a:cubicBezTo>
                  <a:cubicBezTo>
                    <a:pt x="2672080" y="429260"/>
                    <a:pt x="2931160" y="431800"/>
                    <a:pt x="3117850" y="532130"/>
                  </a:cubicBezTo>
                  <a:cubicBezTo>
                    <a:pt x="3272790" y="614680"/>
                    <a:pt x="3361690" y="786130"/>
                    <a:pt x="3441700" y="934720"/>
                  </a:cubicBezTo>
                  <a:cubicBezTo>
                    <a:pt x="3662680" y="1341120"/>
                    <a:pt x="4132580" y="1210310"/>
                    <a:pt x="4523740" y="1229360"/>
                  </a:cubicBezTo>
                  <a:cubicBezTo>
                    <a:pt x="4530090" y="1229360"/>
                    <a:pt x="4533900" y="1230630"/>
                    <a:pt x="4537710" y="1230630"/>
                  </a:cubicBezTo>
                  <a:close/>
                </a:path>
              </a:pathLst>
            </a:custGeom>
            <a:blipFill>
              <a:blip r:embed="rId6"/>
              <a:stretch>
                <a:fillRect l="-23918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7476485" y="-266700"/>
            <a:ext cx="5699321" cy="5753763"/>
            <a:chOff x="0" y="-43180"/>
            <a:chExt cx="4653280" cy="4697730"/>
          </a:xfrm>
        </p:grpSpPr>
        <p:sp>
          <p:nvSpPr>
            <p:cNvPr id="7" name="Freeform 7"/>
            <p:cNvSpPr/>
            <p:nvPr/>
          </p:nvSpPr>
          <p:spPr>
            <a:xfrm>
              <a:off x="0" y="-43180"/>
              <a:ext cx="4653280" cy="4697730"/>
            </a:xfrm>
            <a:custGeom>
              <a:avLst/>
              <a:gdLst/>
              <a:ahLst/>
              <a:cxnLst/>
              <a:rect l="l" t="t" r="r" b="b"/>
              <a:pathLst>
                <a:path w="4653280" h="4697730">
                  <a:moveTo>
                    <a:pt x="4653280" y="3408680"/>
                  </a:moveTo>
                  <a:cubicBezTo>
                    <a:pt x="4653280" y="4119880"/>
                    <a:pt x="4050030" y="4697730"/>
                    <a:pt x="3305810" y="4697730"/>
                  </a:cubicBezTo>
                  <a:cubicBezTo>
                    <a:pt x="2918460" y="4697730"/>
                    <a:pt x="2567940" y="4541520"/>
                    <a:pt x="2322830" y="4290060"/>
                  </a:cubicBezTo>
                  <a:cubicBezTo>
                    <a:pt x="2212340" y="4177030"/>
                    <a:pt x="2059940" y="4117340"/>
                    <a:pt x="1902460" y="4124960"/>
                  </a:cubicBezTo>
                  <a:cubicBezTo>
                    <a:pt x="1868170" y="4126230"/>
                    <a:pt x="1833880" y="4127500"/>
                    <a:pt x="1799590" y="4127500"/>
                  </a:cubicBezTo>
                  <a:cubicBezTo>
                    <a:pt x="805180" y="4127500"/>
                    <a:pt x="0" y="3356610"/>
                    <a:pt x="0" y="2407920"/>
                  </a:cubicBezTo>
                  <a:cubicBezTo>
                    <a:pt x="0" y="1620520"/>
                    <a:pt x="554990" y="956310"/>
                    <a:pt x="1310640" y="753110"/>
                  </a:cubicBezTo>
                  <a:lnTo>
                    <a:pt x="1310640" y="753110"/>
                  </a:lnTo>
                  <a:lnTo>
                    <a:pt x="1885950" y="580390"/>
                  </a:lnTo>
                  <a:lnTo>
                    <a:pt x="2155190" y="304800"/>
                  </a:lnTo>
                  <a:cubicBezTo>
                    <a:pt x="2334260" y="101600"/>
                    <a:pt x="2606040" y="0"/>
                    <a:pt x="2871470" y="63500"/>
                  </a:cubicBezTo>
                  <a:cubicBezTo>
                    <a:pt x="3256280" y="156210"/>
                    <a:pt x="3482340" y="562610"/>
                    <a:pt x="3374390" y="971550"/>
                  </a:cubicBezTo>
                  <a:cubicBezTo>
                    <a:pt x="3355340" y="1042670"/>
                    <a:pt x="3328670" y="1108710"/>
                    <a:pt x="3294380" y="1168400"/>
                  </a:cubicBezTo>
                  <a:cubicBezTo>
                    <a:pt x="3241040" y="1262380"/>
                    <a:pt x="3244850" y="1377950"/>
                    <a:pt x="3305810" y="1466850"/>
                  </a:cubicBezTo>
                  <a:cubicBezTo>
                    <a:pt x="3407410" y="1615440"/>
                    <a:pt x="3486150" y="1779270"/>
                    <a:pt x="3536950" y="1955800"/>
                  </a:cubicBezTo>
                  <a:cubicBezTo>
                    <a:pt x="3568700" y="2068830"/>
                    <a:pt x="3655060" y="2160270"/>
                    <a:pt x="3766820" y="2198370"/>
                  </a:cubicBezTo>
                  <a:cubicBezTo>
                    <a:pt x="4282440" y="2376170"/>
                    <a:pt x="4653280" y="2849880"/>
                    <a:pt x="4653280" y="3408680"/>
                  </a:cubicBezTo>
                  <a:close/>
                </a:path>
              </a:pathLst>
            </a:custGeom>
            <a:blipFill>
              <a:blip r:embed="rId7"/>
              <a:stretch>
                <a:fillRect l="-17956" t="927" r="-15369" b="-927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0896600" y="1714500"/>
            <a:ext cx="7833844" cy="8396026"/>
            <a:chOff x="-12700" y="-57150"/>
            <a:chExt cx="5149850" cy="5519420"/>
          </a:xfrm>
        </p:grpSpPr>
        <p:sp>
          <p:nvSpPr>
            <p:cNvPr id="9" name="Freeform 9"/>
            <p:cNvSpPr/>
            <p:nvPr/>
          </p:nvSpPr>
          <p:spPr>
            <a:xfrm>
              <a:off x="-12700" y="-57150"/>
              <a:ext cx="5149850" cy="5519420"/>
            </a:xfrm>
            <a:custGeom>
              <a:avLst/>
              <a:gdLst/>
              <a:ahLst/>
              <a:cxnLst/>
              <a:rect l="l" t="t" r="r" b="b"/>
              <a:pathLst>
                <a:path w="5149850" h="5519420">
                  <a:moveTo>
                    <a:pt x="13970" y="4564380"/>
                  </a:moveTo>
                  <a:cubicBezTo>
                    <a:pt x="0" y="4399280"/>
                    <a:pt x="66040" y="4226560"/>
                    <a:pt x="176530" y="4105910"/>
                  </a:cubicBezTo>
                  <a:cubicBezTo>
                    <a:pt x="318770" y="3949700"/>
                    <a:pt x="499110" y="3912870"/>
                    <a:pt x="698500" y="3890010"/>
                  </a:cubicBezTo>
                  <a:cubicBezTo>
                    <a:pt x="927100" y="3862070"/>
                    <a:pt x="1120140" y="3695700"/>
                    <a:pt x="1178560" y="3472180"/>
                  </a:cubicBezTo>
                  <a:cubicBezTo>
                    <a:pt x="1211580" y="3346450"/>
                    <a:pt x="1210310" y="3214370"/>
                    <a:pt x="1209040" y="3084830"/>
                  </a:cubicBezTo>
                  <a:cubicBezTo>
                    <a:pt x="1207770" y="2802890"/>
                    <a:pt x="1243330" y="2518410"/>
                    <a:pt x="1499870" y="2354580"/>
                  </a:cubicBezTo>
                  <a:cubicBezTo>
                    <a:pt x="1770380" y="2180590"/>
                    <a:pt x="2061210" y="2335530"/>
                    <a:pt x="2341880" y="2231390"/>
                  </a:cubicBezTo>
                  <a:cubicBezTo>
                    <a:pt x="2547620" y="2155190"/>
                    <a:pt x="2673350" y="1936750"/>
                    <a:pt x="2722880" y="1733550"/>
                  </a:cubicBezTo>
                  <a:cubicBezTo>
                    <a:pt x="2847340" y="1217930"/>
                    <a:pt x="2762250" y="638810"/>
                    <a:pt x="3237230" y="281940"/>
                  </a:cubicBezTo>
                  <a:cubicBezTo>
                    <a:pt x="3503930" y="81280"/>
                    <a:pt x="3844290" y="0"/>
                    <a:pt x="4168140" y="104140"/>
                  </a:cubicBezTo>
                  <a:cubicBezTo>
                    <a:pt x="4460240" y="198120"/>
                    <a:pt x="4646930" y="471170"/>
                    <a:pt x="4700270" y="764540"/>
                  </a:cubicBezTo>
                  <a:cubicBezTo>
                    <a:pt x="4728210" y="919480"/>
                    <a:pt x="4723130" y="1083310"/>
                    <a:pt x="4687570" y="1235710"/>
                  </a:cubicBezTo>
                  <a:cubicBezTo>
                    <a:pt x="4646930" y="1407160"/>
                    <a:pt x="4580890" y="1583690"/>
                    <a:pt x="4657090" y="1756410"/>
                  </a:cubicBezTo>
                  <a:cubicBezTo>
                    <a:pt x="4725670" y="1910080"/>
                    <a:pt x="4865370" y="2025650"/>
                    <a:pt x="4950460" y="2171700"/>
                  </a:cubicBezTo>
                  <a:cubicBezTo>
                    <a:pt x="5052060" y="2343150"/>
                    <a:pt x="5125720" y="2529840"/>
                    <a:pt x="5134610" y="2730500"/>
                  </a:cubicBezTo>
                  <a:cubicBezTo>
                    <a:pt x="5149850" y="3092450"/>
                    <a:pt x="4955540" y="3327400"/>
                    <a:pt x="4671060" y="3520440"/>
                  </a:cubicBezTo>
                  <a:cubicBezTo>
                    <a:pt x="4513580" y="3627120"/>
                    <a:pt x="4333240" y="3740150"/>
                    <a:pt x="4296410" y="3940810"/>
                  </a:cubicBezTo>
                  <a:cubicBezTo>
                    <a:pt x="4264660" y="4116070"/>
                    <a:pt x="4328160" y="4287520"/>
                    <a:pt x="4333240" y="4461510"/>
                  </a:cubicBezTo>
                  <a:cubicBezTo>
                    <a:pt x="4338320" y="4598670"/>
                    <a:pt x="4307840" y="4738370"/>
                    <a:pt x="4258310" y="4865370"/>
                  </a:cubicBezTo>
                  <a:cubicBezTo>
                    <a:pt x="4159250" y="5123180"/>
                    <a:pt x="3958590" y="5335270"/>
                    <a:pt x="3690620" y="5415280"/>
                  </a:cubicBezTo>
                  <a:cubicBezTo>
                    <a:pt x="3347720" y="5519420"/>
                    <a:pt x="2983230" y="5365750"/>
                    <a:pt x="2669540" y="5231130"/>
                  </a:cubicBezTo>
                  <a:cubicBezTo>
                    <a:pt x="2519680" y="5167630"/>
                    <a:pt x="2355850" y="5110480"/>
                    <a:pt x="2190750" y="5121909"/>
                  </a:cubicBezTo>
                  <a:cubicBezTo>
                    <a:pt x="2019300" y="5133339"/>
                    <a:pt x="1865630" y="5201919"/>
                    <a:pt x="1699260" y="5241289"/>
                  </a:cubicBezTo>
                  <a:cubicBezTo>
                    <a:pt x="1295400" y="5337809"/>
                    <a:pt x="896620" y="5341619"/>
                    <a:pt x="515620" y="5162549"/>
                  </a:cubicBezTo>
                  <a:cubicBezTo>
                    <a:pt x="307340" y="5064759"/>
                    <a:pt x="101600" y="4890769"/>
                    <a:pt x="33020" y="4662169"/>
                  </a:cubicBezTo>
                  <a:cubicBezTo>
                    <a:pt x="22860" y="4630420"/>
                    <a:pt x="17780" y="4597400"/>
                    <a:pt x="13970" y="4564380"/>
                  </a:cubicBezTo>
                  <a:close/>
                </a:path>
              </a:pathLst>
            </a:custGeom>
            <a:blipFill>
              <a:blip r:embed="rId8"/>
              <a:stretch>
                <a:fillRect l="247" t="-12374" r="-247" b="-14494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Rectangle 2">
            <a:extLst>
              <a:ext uri="{FF2B5EF4-FFF2-40B4-BE49-F238E27FC236}">
                <a16:creationId xmlns:a16="http://schemas.microsoft.com/office/drawing/2014/main" id="{3EC46AF3-E796-155A-8BFB-0FA9DB6608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8490" y="704114"/>
            <a:ext cx="12026630" cy="1677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sz="4800" b="1">
              <a:solidFill>
                <a:schemeClr val="accent2">
                  <a:lumMod val="50000"/>
                </a:schemeClr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it-IT" altLang="it-IT" sz="4400" b="1">
              <a:solidFill>
                <a:srgbClr val="FF8200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78EF8AA7-2110-CC3A-495A-0161D9182B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88940"/>
            <a:ext cx="7506090" cy="3154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it-IT" altLang="it-IT" sz="4800" b="1" i="0" u="none" strike="noStrike" cap="none" normalizeH="0" baseline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SCOPRI GLI HIGHLIGHTS DEL NOSTRO ANNO</a:t>
            </a:r>
            <a:endParaRPr lang="it-IT" altLang="it-IT" sz="4800" b="1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it-IT" altLang="it-IT" sz="4400" b="1">
              <a:solidFill>
                <a:srgbClr val="FF82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9817969" flipH="1">
            <a:off x="-11518484" y="70047"/>
            <a:ext cx="21898069" cy="14572170"/>
          </a:xfrm>
          <a:custGeom>
            <a:avLst/>
            <a:gdLst/>
            <a:ahLst/>
            <a:cxnLst/>
            <a:rect l="l" t="t" r="r" b="b"/>
            <a:pathLst>
              <a:path w="21898069" h="14572170">
                <a:moveTo>
                  <a:pt x="21898070" y="0"/>
                </a:moveTo>
                <a:lnTo>
                  <a:pt x="0" y="0"/>
                </a:lnTo>
                <a:lnTo>
                  <a:pt x="0" y="14572169"/>
                </a:lnTo>
                <a:lnTo>
                  <a:pt x="21898070" y="14572169"/>
                </a:lnTo>
                <a:lnTo>
                  <a:pt x="2189807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 rot="318726">
            <a:off x="-2657359" y="6259579"/>
            <a:ext cx="8895651" cy="4415478"/>
          </a:xfrm>
          <a:custGeom>
            <a:avLst/>
            <a:gdLst/>
            <a:ahLst/>
            <a:cxnLst/>
            <a:rect l="l" t="t" r="r" b="b"/>
            <a:pathLst>
              <a:path w="8895651" h="4415478">
                <a:moveTo>
                  <a:pt x="0" y="0"/>
                </a:moveTo>
                <a:lnTo>
                  <a:pt x="8895651" y="0"/>
                </a:lnTo>
                <a:lnTo>
                  <a:pt x="8895651" y="4415477"/>
                </a:lnTo>
                <a:lnTo>
                  <a:pt x="0" y="44154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4" name="Freeform 4"/>
          <p:cNvSpPr/>
          <p:nvPr/>
        </p:nvSpPr>
        <p:spPr>
          <a:xfrm>
            <a:off x="2035050" y="7802052"/>
            <a:ext cx="5407115" cy="4650119"/>
          </a:xfrm>
          <a:custGeom>
            <a:avLst/>
            <a:gdLst/>
            <a:ahLst/>
            <a:cxnLst/>
            <a:rect l="l" t="t" r="r" b="b"/>
            <a:pathLst>
              <a:path w="5407115" h="4650119">
                <a:moveTo>
                  <a:pt x="0" y="0"/>
                </a:moveTo>
                <a:lnTo>
                  <a:pt x="5407115" y="0"/>
                </a:lnTo>
                <a:lnTo>
                  <a:pt x="5407115" y="4650120"/>
                </a:lnTo>
                <a:lnTo>
                  <a:pt x="0" y="46501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5" name="Freeform 10">
            <a:extLst>
              <a:ext uri="{FF2B5EF4-FFF2-40B4-BE49-F238E27FC236}">
                <a16:creationId xmlns:a16="http://schemas.microsoft.com/office/drawing/2014/main" id="{9B0737E2-5B1D-4CB2-CEA8-EBDE4B50A922}"/>
              </a:ext>
            </a:extLst>
          </p:cNvPr>
          <p:cNvSpPr>
            <a:spLocks/>
          </p:cNvSpPr>
          <p:nvPr/>
        </p:nvSpPr>
        <p:spPr>
          <a:xfrm>
            <a:off x="15879157" y="9217238"/>
            <a:ext cx="2084225" cy="909874"/>
          </a:xfrm>
          <a:custGeom>
            <a:avLst/>
            <a:gdLst/>
            <a:ahLst/>
            <a:cxnLst/>
            <a:rect l="l" t="t" r="r" b="b"/>
            <a:pathLst>
              <a:path w="6291993" h="2613597">
                <a:moveTo>
                  <a:pt x="0" y="0"/>
                </a:moveTo>
                <a:lnTo>
                  <a:pt x="6291993" y="0"/>
                </a:lnTo>
                <a:lnTo>
                  <a:pt x="6291993" y="2613598"/>
                </a:lnTo>
                <a:lnTo>
                  <a:pt x="0" y="261359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9B15D0D-AD94-36D2-E87F-743791B38C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5442" y="1973943"/>
            <a:ext cx="7589812" cy="1519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304815">
              <a:lnSpc>
                <a:spcPct val="150000"/>
              </a:lnSpc>
              <a:defRPr/>
            </a:pPr>
            <a:r>
              <a:rPr lang="it-IT" sz="1600" i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</a:t>
            </a:r>
            <a:r>
              <a:rPr lang="it-IT" sz="1600" b="1" i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 Impronta Etica un futuro sostenibile è l’unico possibile. </a:t>
            </a:r>
          </a:p>
          <a:p>
            <a:pPr algn="ctr" defTabSz="304815">
              <a:lnSpc>
                <a:spcPct val="150000"/>
              </a:lnSpc>
              <a:defRPr/>
            </a:pPr>
            <a:r>
              <a:rPr lang="it-IT" sz="1600" b="1" i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Lavoriamo con le imprese per renderle protagoniste di un cambiamento reale</a:t>
            </a:r>
            <a:r>
              <a:rPr lang="it-IT" sz="1600" i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» </a:t>
            </a:r>
          </a:p>
          <a:p>
            <a:pPr algn="ctr" defTabSz="304815">
              <a:lnSpc>
                <a:spcPct val="150000"/>
              </a:lnSpc>
              <a:defRPr/>
            </a:pPr>
            <a:r>
              <a:rPr lang="it-IT" sz="1600" i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9"/>
              </a:rPr>
              <a:t>Manifesto Imprese Sostenibili, Impronta sul futuro </a:t>
            </a:r>
            <a:r>
              <a:rPr lang="it-IT" sz="1600" i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(2021)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4F01772-F2A3-2DB4-B928-DA7BA1F1EF92}"/>
              </a:ext>
            </a:extLst>
          </p:cNvPr>
          <p:cNvSpPr txBox="1"/>
          <p:nvPr/>
        </p:nvSpPr>
        <p:spPr>
          <a:xfrm>
            <a:off x="7868504" y="4121552"/>
            <a:ext cx="9803688" cy="510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304815">
              <a:lnSpc>
                <a:spcPct val="150000"/>
              </a:lnSpc>
              <a:defRPr/>
            </a:pPr>
            <a:r>
              <a:rPr lang="it-IT" sz="20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Impronta Etica è un’Associazione non profit nata nel 2001 per la </a:t>
            </a:r>
            <a:r>
              <a:rPr lang="it-IT" sz="2000" b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promozione e lo sviluppo della sostenibilità  e della responsabilità sociale d’impresa</a:t>
            </a:r>
            <a:r>
              <a:rPr lang="it-IT" sz="20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che mira a favorire processi orientati alla sostenibilità, fungendo da  stimolo per i Soci a tradurre la propria tensione all’innovazione verso esperienze di leadership di  competitività sostenibile. L’Associazione supporta le sue imprese socie attraverso </a:t>
            </a:r>
            <a:r>
              <a:rPr lang="it-IT" sz="2000" b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servizi</a:t>
            </a:r>
            <a:r>
              <a:rPr lang="it-IT" sz="20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per accompagnarle nel percorso di miglioramento verso la sostenibilità, favorisce lo </a:t>
            </a:r>
            <a:r>
              <a:rPr lang="it-IT" sz="2000" b="1">
                <a:solidFill>
                  <a:schemeClr val="accent3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scambio</a:t>
            </a:r>
            <a:r>
              <a:rPr lang="it-IT" sz="20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di idee e pratiche innovative, genera </a:t>
            </a:r>
            <a:r>
              <a:rPr lang="it-IT" sz="2000" b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l’azione</a:t>
            </a:r>
            <a:r>
              <a:rPr lang="it-IT" sz="200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sz="20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concreta promuovendo partnership collaborative e diffonde la propria voce attraverso il </a:t>
            </a:r>
            <a:r>
              <a:rPr lang="it-IT" sz="2000" b="1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posizionamento</a:t>
            </a:r>
            <a:r>
              <a:rPr lang="it-IT" sz="20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per promuovere una cultura sostenibile e trasformativa.</a:t>
            </a:r>
          </a:p>
        </p:txBody>
      </p:sp>
      <p:grpSp>
        <p:nvGrpSpPr>
          <p:cNvPr id="9" name="Group 5">
            <a:extLst>
              <a:ext uri="{FF2B5EF4-FFF2-40B4-BE49-F238E27FC236}">
                <a16:creationId xmlns:a16="http://schemas.microsoft.com/office/drawing/2014/main" id="{F26D7A27-E040-5568-B9B5-3A62A698A252}"/>
              </a:ext>
            </a:extLst>
          </p:cNvPr>
          <p:cNvGrpSpPr>
            <a:grpSpLocks noChangeAspect="1"/>
          </p:cNvGrpSpPr>
          <p:nvPr/>
        </p:nvGrpSpPr>
        <p:grpSpPr>
          <a:xfrm>
            <a:off x="-569450" y="4347560"/>
            <a:ext cx="7947239" cy="3973620"/>
            <a:chOff x="0" y="0"/>
            <a:chExt cx="6350000" cy="3175000"/>
          </a:xfrm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D7F664A4-1262-CD3E-BA3D-15CD23CC6D05}"/>
                </a:ext>
              </a:extLst>
            </p:cNvPr>
            <p:cNvSpPr/>
            <p:nvPr/>
          </p:nvSpPr>
          <p:spPr>
            <a:xfrm>
              <a:off x="0" y="0"/>
              <a:ext cx="6350000" cy="3175000"/>
            </a:xfrm>
            <a:custGeom>
              <a:avLst/>
              <a:gdLst/>
              <a:ahLst/>
              <a:cxnLst/>
              <a:rect l="l" t="t" r="r" b="b"/>
              <a:pathLst>
                <a:path w="6350000" h="3175000">
                  <a:moveTo>
                    <a:pt x="0" y="2286000"/>
                  </a:moveTo>
                  <a:lnTo>
                    <a:pt x="0" y="889000"/>
                  </a:lnTo>
                  <a:cubicBezTo>
                    <a:pt x="0" y="397510"/>
                    <a:pt x="397510" y="0"/>
                    <a:pt x="889000" y="0"/>
                  </a:cubicBezTo>
                  <a:lnTo>
                    <a:pt x="5461000" y="0"/>
                  </a:lnTo>
                  <a:cubicBezTo>
                    <a:pt x="5952490" y="0"/>
                    <a:pt x="6350000" y="397510"/>
                    <a:pt x="6350000" y="889000"/>
                  </a:cubicBezTo>
                  <a:lnTo>
                    <a:pt x="6350000" y="2286000"/>
                  </a:lnTo>
                  <a:cubicBezTo>
                    <a:pt x="6350000" y="2777490"/>
                    <a:pt x="5952490" y="3175000"/>
                    <a:pt x="5461000" y="3175000"/>
                  </a:cubicBezTo>
                  <a:lnTo>
                    <a:pt x="889000" y="3175000"/>
                  </a:lnTo>
                  <a:cubicBezTo>
                    <a:pt x="397510" y="3175000"/>
                    <a:pt x="0" y="2777490"/>
                    <a:pt x="0" y="2286000"/>
                  </a:cubicBezTo>
                  <a:close/>
                </a:path>
              </a:pathLst>
            </a:custGeom>
            <a:blipFill>
              <a:blip r:embed="rId10"/>
              <a:stretch>
                <a:fillRect t="-16666" b="-16666"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1" name="Rectangle 2">
            <a:extLst>
              <a:ext uri="{FF2B5EF4-FFF2-40B4-BE49-F238E27FC236}">
                <a16:creationId xmlns:a16="http://schemas.microsoft.com/office/drawing/2014/main" id="{4334EA41-75D1-FA38-BD54-F301BD9A14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7033" y="616738"/>
            <a:ext cx="12026630" cy="1677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it-IT" altLang="it-IT" sz="4800" b="1" i="0" u="none" strike="noStrike" cap="none" normalizeH="0" baseline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CHI SIAMO</a:t>
            </a:r>
            <a:endParaRPr lang="it-IT" altLang="it-IT" sz="4800" b="1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it-IT" altLang="it-IT" sz="4400" b="1">
              <a:solidFill>
                <a:srgbClr val="FF82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A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DD8A9D3-BB0F-070B-54CB-F307B4C47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3">
            <a:extLst>
              <a:ext uri="{FF2B5EF4-FFF2-40B4-BE49-F238E27FC236}">
                <a16:creationId xmlns:a16="http://schemas.microsoft.com/office/drawing/2014/main" id="{D4691D1B-763D-37B8-D9F8-219D1FD967DC}"/>
              </a:ext>
            </a:extLst>
          </p:cNvPr>
          <p:cNvSpPr/>
          <p:nvPr/>
        </p:nvSpPr>
        <p:spPr>
          <a:xfrm flipH="1">
            <a:off x="-742628" y="2000176"/>
            <a:ext cx="13434906" cy="8769330"/>
          </a:xfrm>
          <a:custGeom>
            <a:avLst/>
            <a:gdLst/>
            <a:ahLst/>
            <a:cxnLst/>
            <a:rect l="l" t="t" r="r" b="b"/>
            <a:pathLst>
              <a:path w="13434906" h="8769330">
                <a:moveTo>
                  <a:pt x="13434906" y="0"/>
                </a:moveTo>
                <a:lnTo>
                  <a:pt x="0" y="0"/>
                </a:lnTo>
                <a:lnTo>
                  <a:pt x="0" y="8769329"/>
                </a:lnTo>
                <a:lnTo>
                  <a:pt x="13434906" y="8769329"/>
                </a:lnTo>
                <a:lnTo>
                  <a:pt x="13434906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DA30D161-BE2A-6885-8D88-C888E6903CD9}"/>
              </a:ext>
            </a:extLst>
          </p:cNvPr>
          <p:cNvSpPr>
            <a:spLocks/>
          </p:cNvSpPr>
          <p:nvPr/>
        </p:nvSpPr>
        <p:spPr>
          <a:xfrm rot="5704631">
            <a:off x="16815165" y="-3859185"/>
            <a:ext cx="6144834" cy="9739650"/>
          </a:xfrm>
          <a:custGeom>
            <a:avLst/>
            <a:gdLst/>
            <a:ahLst/>
            <a:cxnLst/>
            <a:rect l="l" t="t" r="r" b="b"/>
            <a:pathLst>
              <a:path w="6144834" h="9739650">
                <a:moveTo>
                  <a:pt x="0" y="0"/>
                </a:moveTo>
                <a:lnTo>
                  <a:pt x="6144833" y="0"/>
                </a:lnTo>
                <a:lnTo>
                  <a:pt x="6144833" y="9739650"/>
                </a:lnTo>
                <a:lnTo>
                  <a:pt x="0" y="97396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1CADD934-DD11-51E1-F1E3-BB79F91A868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822765">
            <a:off x="-1597075" y="7402747"/>
            <a:ext cx="4764940" cy="4699422"/>
          </a:xfrm>
          <a:custGeom>
            <a:avLst/>
            <a:gdLst/>
            <a:ahLst/>
            <a:cxnLst/>
            <a:rect l="l" t="t" r="r" b="b"/>
            <a:pathLst>
              <a:path w="4764940" h="4699422">
                <a:moveTo>
                  <a:pt x="0" y="0"/>
                </a:moveTo>
                <a:lnTo>
                  <a:pt x="4764940" y="0"/>
                </a:lnTo>
                <a:lnTo>
                  <a:pt x="4764940" y="4699422"/>
                </a:lnTo>
                <a:lnTo>
                  <a:pt x="0" y="46994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10">
            <a:extLst>
              <a:ext uri="{FF2B5EF4-FFF2-40B4-BE49-F238E27FC236}">
                <a16:creationId xmlns:a16="http://schemas.microsoft.com/office/drawing/2014/main" id="{18FDAA94-DD90-1939-6C0E-18050FED1C3B}"/>
              </a:ext>
            </a:extLst>
          </p:cNvPr>
          <p:cNvSpPr>
            <a:spLocks/>
          </p:cNvSpPr>
          <p:nvPr/>
        </p:nvSpPr>
        <p:spPr>
          <a:xfrm>
            <a:off x="-14705" y="9408014"/>
            <a:ext cx="1600200" cy="688888"/>
          </a:xfrm>
          <a:custGeom>
            <a:avLst/>
            <a:gdLst/>
            <a:ahLst/>
            <a:cxnLst/>
            <a:rect l="l" t="t" r="r" b="b"/>
            <a:pathLst>
              <a:path w="6291993" h="2613597">
                <a:moveTo>
                  <a:pt x="0" y="0"/>
                </a:moveTo>
                <a:lnTo>
                  <a:pt x="6291993" y="0"/>
                </a:lnTo>
                <a:lnTo>
                  <a:pt x="6291993" y="2613598"/>
                </a:lnTo>
                <a:lnTo>
                  <a:pt x="0" y="261359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0ABAADD-D6D0-231F-C1BD-A33423523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60" y="3433990"/>
            <a:ext cx="3506266" cy="350626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B66D13F-3DD8-FF7B-1A43-BE2FB51EE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854" y="5955724"/>
            <a:ext cx="3420120" cy="342012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28D56AE4-3CF9-8612-F1BB-279EE453C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1212" y="3748795"/>
            <a:ext cx="3420120" cy="342012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olo 5">
            <a:extLst>
              <a:ext uri="{FF2B5EF4-FFF2-40B4-BE49-F238E27FC236}">
                <a16:creationId xmlns:a16="http://schemas.microsoft.com/office/drawing/2014/main" id="{C502FBCC-2C0C-ADD4-6FCD-DF2D18510CF3}"/>
              </a:ext>
            </a:extLst>
          </p:cNvPr>
          <p:cNvSpPr txBox="1">
            <a:spLocks/>
          </p:cNvSpPr>
          <p:nvPr/>
        </p:nvSpPr>
        <p:spPr>
          <a:xfrm>
            <a:off x="-3865380" y="455161"/>
            <a:ext cx="12216000" cy="2869451"/>
          </a:xfrm>
          <a:prstGeom prst="rect">
            <a:avLst/>
          </a:prstGeom>
        </p:spPr>
        <p:txBody>
          <a:bodyPr vert="horz" lIns="60960" tIns="30480" rIns="60960" bIns="3048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1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Alice Molta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1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Coordinatrice</a:t>
            </a:r>
            <a:endParaRPr kumimoji="0" lang="en-US" sz="600" b="1" i="1" u="none" strike="noStrike" kern="1200" cap="none" spc="0" normalizeH="0" baseline="0" noProof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10" name="Titolo 5">
            <a:extLst>
              <a:ext uri="{FF2B5EF4-FFF2-40B4-BE49-F238E27FC236}">
                <a16:creationId xmlns:a16="http://schemas.microsoft.com/office/drawing/2014/main" id="{3A6790E6-9405-2BD8-66CF-864C7380303F}"/>
              </a:ext>
            </a:extLst>
          </p:cNvPr>
          <p:cNvSpPr txBox="1">
            <a:spLocks/>
          </p:cNvSpPr>
          <p:nvPr/>
        </p:nvSpPr>
        <p:spPr>
          <a:xfrm>
            <a:off x="510914" y="2950526"/>
            <a:ext cx="12216000" cy="2869451"/>
          </a:xfrm>
          <a:prstGeom prst="rect">
            <a:avLst/>
          </a:prstGeom>
        </p:spPr>
        <p:txBody>
          <a:bodyPr vert="horz" lIns="60960" tIns="30480" rIns="60960" bIns="3048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1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Giorgia Vernocchi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1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Project Manager</a:t>
            </a:r>
            <a:endParaRPr kumimoji="0" lang="en-US" sz="500" b="1" i="1" u="none" strike="noStrike" kern="1200" cap="none" spc="0" normalizeH="0" baseline="0" noProof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11" name="Titolo 5">
            <a:extLst>
              <a:ext uri="{FF2B5EF4-FFF2-40B4-BE49-F238E27FC236}">
                <a16:creationId xmlns:a16="http://schemas.microsoft.com/office/drawing/2014/main" id="{5302F1C8-4292-E4E4-359F-6DEFCA62F03B}"/>
              </a:ext>
            </a:extLst>
          </p:cNvPr>
          <p:cNvSpPr txBox="1">
            <a:spLocks/>
          </p:cNvSpPr>
          <p:nvPr/>
        </p:nvSpPr>
        <p:spPr>
          <a:xfrm>
            <a:off x="5182961" y="2589404"/>
            <a:ext cx="12216000" cy="817856"/>
          </a:xfrm>
          <a:prstGeom prst="rect">
            <a:avLst/>
          </a:prstGeom>
        </p:spPr>
        <p:txBody>
          <a:bodyPr vert="horz" lIns="60960" tIns="30480" rIns="60960" bIns="3048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1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Tommaso Chiarelli Armani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1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Junior Project Manager</a:t>
            </a:r>
            <a:endParaRPr kumimoji="0" lang="en-US" sz="500" b="1" i="1" u="none" strike="noStrike" kern="1200" cap="none" spc="0" normalizeH="0" baseline="0" noProof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13" name="Titolo 5">
            <a:extLst>
              <a:ext uri="{FF2B5EF4-FFF2-40B4-BE49-F238E27FC236}">
                <a16:creationId xmlns:a16="http://schemas.microsoft.com/office/drawing/2014/main" id="{A9B95DE4-6ED3-D139-51A4-8C11E50BD1C4}"/>
              </a:ext>
            </a:extLst>
          </p:cNvPr>
          <p:cNvSpPr txBox="1">
            <a:spLocks/>
          </p:cNvSpPr>
          <p:nvPr/>
        </p:nvSpPr>
        <p:spPr>
          <a:xfrm>
            <a:off x="3036000" y="-1400326"/>
            <a:ext cx="12216000" cy="2869451"/>
          </a:xfrm>
          <a:prstGeom prst="rect">
            <a:avLst/>
          </a:prstGeom>
        </p:spPr>
        <p:txBody>
          <a:bodyPr vert="horz" lIns="60960" tIns="30480" rIns="60960" bIns="3048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800" b="1" i="1" u="none" strike="noStrike" kern="1200" cap="none" spc="0" normalizeH="0" baseline="0" noProof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LO STAFF DI IMPRONTA ETICA</a:t>
            </a:r>
            <a:endParaRPr kumimoji="0" lang="en-US" sz="4800" b="1" i="1" u="none" strike="sngStrike" kern="1200" cap="none" spc="0" normalizeH="0" baseline="0" noProof="0">
              <a:ln>
                <a:noFill/>
              </a:ln>
              <a:solidFill>
                <a:srgbClr val="E97132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2" name="Titolo 5">
            <a:extLst>
              <a:ext uri="{FF2B5EF4-FFF2-40B4-BE49-F238E27FC236}">
                <a16:creationId xmlns:a16="http://schemas.microsoft.com/office/drawing/2014/main" id="{960F5C5E-60A7-9C17-10D7-E832039345B6}"/>
              </a:ext>
            </a:extLst>
          </p:cNvPr>
          <p:cNvSpPr txBox="1">
            <a:spLocks/>
          </p:cNvSpPr>
          <p:nvPr/>
        </p:nvSpPr>
        <p:spPr>
          <a:xfrm>
            <a:off x="9707030" y="2814779"/>
            <a:ext cx="12216000" cy="2869451"/>
          </a:xfrm>
          <a:prstGeom prst="rect">
            <a:avLst/>
          </a:prstGeom>
        </p:spPr>
        <p:txBody>
          <a:bodyPr vert="horz" lIns="60960" tIns="30480" rIns="60960" bIns="3048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1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Ilaria Cavallo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1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Junior Project Manager</a:t>
            </a:r>
            <a:endParaRPr kumimoji="0" lang="en-US" sz="500" b="1" i="1" u="none" strike="noStrike" kern="1200" cap="none" spc="0" normalizeH="0" baseline="0" noProof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2C8851F-D521-E9F0-B218-12030E8C0D7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056641" y="5723319"/>
            <a:ext cx="3420121" cy="34201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608120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3">
            <a:extLst>
              <a:ext uri="{FF2B5EF4-FFF2-40B4-BE49-F238E27FC236}">
                <a16:creationId xmlns:a16="http://schemas.microsoft.com/office/drawing/2014/main" id="{9B7585CD-A958-0442-9342-0DDB3DF36125}"/>
              </a:ext>
            </a:extLst>
          </p:cNvPr>
          <p:cNvSpPr/>
          <p:nvPr/>
        </p:nvSpPr>
        <p:spPr>
          <a:xfrm rot="5400000">
            <a:off x="-4295427" y="9059986"/>
            <a:ext cx="8895651" cy="4415478"/>
          </a:xfrm>
          <a:custGeom>
            <a:avLst/>
            <a:gdLst/>
            <a:ahLst/>
            <a:cxnLst/>
            <a:rect l="l" t="t" r="r" b="b"/>
            <a:pathLst>
              <a:path w="8895651" h="4415478">
                <a:moveTo>
                  <a:pt x="0" y="0"/>
                </a:moveTo>
                <a:lnTo>
                  <a:pt x="8895651" y="0"/>
                </a:lnTo>
                <a:lnTo>
                  <a:pt x="8895651" y="4415477"/>
                </a:lnTo>
                <a:lnTo>
                  <a:pt x="0" y="4415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4C5881F0-882A-0ABC-8FFF-E564B770C051}"/>
              </a:ext>
            </a:extLst>
          </p:cNvPr>
          <p:cNvSpPr>
            <a:spLocks/>
          </p:cNvSpPr>
          <p:nvPr/>
        </p:nvSpPr>
        <p:spPr>
          <a:xfrm>
            <a:off x="10766598" y="-5830975"/>
            <a:ext cx="15347603" cy="13352415"/>
          </a:xfrm>
          <a:custGeom>
            <a:avLst/>
            <a:gdLst/>
            <a:ahLst/>
            <a:cxnLst/>
            <a:rect l="l" t="t" r="r" b="b"/>
            <a:pathLst>
              <a:path w="15347603" h="13352415">
                <a:moveTo>
                  <a:pt x="0" y="0"/>
                </a:moveTo>
                <a:lnTo>
                  <a:pt x="15347603" y="0"/>
                </a:lnTo>
                <a:lnTo>
                  <a:pt x="15347603" y="13352415"/>
                </a:lnTo>
                <a:lnTo>
                  <a:pt x="0" y="133524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Rectangle 1">
            <a:extLst>
              <a:ext uri="{FF2B5EF4-FFF2-40B4-BE49-F238E27FC236}">
                <a16:creationId xmlns:a16="http://schemas.microsoft.com/office/drawing/2014/main" id="{7973CD27-27A4-E0E0-61AF-390FB12DA0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Rectangle 2">
            <a:extLst>
              <a:ext uri="{FF2B5EF4-FFF2-40B4-BE49-F238E27FC236}">
                <a16:creationId xmlns:a16="http://schemas.microsoft.com/office/drawing/2014/main" id="{27AAE175-95D3-5394-D95A-47EF64A3DC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Rectangle 3">
            <a:extLst>
              <a:ext uri="{FF2B5EF4-FFF2-40B4-BE49-F238E27FC236}">
                <a16:creationId xmlns:a16="http://schemas.microsoft.com/office/drawing/2014/main" id="{14CC6D30-80B2-2659-BBFB-22F22518E7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048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7" name="Immagine 66" descr="Immagine che contiene testo, schermata, Carattere&#10;&#10;Il contenuto generato dall'IA potrebbe non essere corretto.">
            <a:extLst>
              <a:ext uri="{FF2B5EF4-FFF2-40B4-BE49-F238E27FC236}">
                <a16:creationId xmlns:a16="http://schemas.microsoft.com/office/drawing/2014/main" id="{77CA5685-EE66-C695-91EB-6BB20C1F5F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1" t="12047" r="8507" b="5490"/>
          <a:stretch>
            <a:fillRect/>
          </a:stretch>
        </p:blipFill>
        <p:spPr>
          <a:xfrm>
            <a:off x="1663213" y="1390826"/>
            <a:ext cx="14719787" cy="8493215"/>
          </a:xfrm>
          <a:prstGeom prst="rect">
            <a:avLst/>
          </a:prstGeom>
        </p:spPr>
      </p:pic>
      <p:sp>
        <p:nvSpPr>
          <p:cNvPr id="68" name="CasellaDiTesto 67">
            <a:extLst>
              <a:ext uri="{FF2B5EF4-FFF2-40B4-BE49-F238E27FC236}">
                <a16:creationId xmlns:a16="http://schemas.microsoft.com/office/drawing/2014/main" id="{F22AB528-5EA6-BA1E-3419-79A9233636B7}"/>
              </a:ext>
            </a:extLst>
          </p:cNvPr>
          <p:cNvSpPr txBox="1"/>
          <p:nvPr/>
        </p:nvSpPr>
        <p:spPr>
          <a:xfrm>
            <a:off x="5360751" y="375163"/>
            <a:ext cx="756649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6000" b="1" i="0" strike="noStrike" kern="1200" cap="none" spc="0" normalizeH="0" baseline="0" noProof="0">
                <a:ln>
                  <a:noFill/>
                </a:ln>
                <a:solidFill>
                  <a:srgbClr val="8035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 NOSTRI SOCI</a:t>
            </a:r>
          </a:p>
        </p:txBody>
      </p:sp>
      <p:sp>
        <p:nvSpPr>
          <p:cNvPr id="4" name="Freeform 4"/>
          <p:cNvSpPr>
            <a:spLocks/>
          </p:cNvSpPr>
          <p:nvPr/>
        </p:nvSpPr>
        <p:spPr>
          <a:xfrm rot="8318813">
            <a:off x="16448307" y="273676"/>
            <a:ext cx="6144834" cy="9739650"/>
          </a:xfrm>
          <a:custGeom>
            <a:avLst/>
            <a:gdLst/>
            <a:ahLst/>
            <a:cxnLst/>
            <a:rect l="l" t="t" r="r" b="b"/>
            <a:pathLst>
              <a:path w="6144834" h="9739650">
                <a:moveTo>
                  <a:pt x="0" y="0"/>
                </a:moveTo>
                <a:lnTo>
                  <a:pt x="6144834" y="0"/>
                </a:lnTo>
                <a:lnTo>
                  <a:pt x="6144834" y="9739650"/>
                </a:lnTo>
                <a:lnTo>
                  <a:pt x="0" y="97396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Freeform 10">
            <a:extLst>
              <a:ext uri="{FF2B5EF4-FFF2-40B4-BE49-F238E27FC236}">
                <a16:creationId xmlns:a16="http://schemas.microsoft.com/office/drawing/2014/main" id="{B21F5F44-E29B-B871-E7A1-9CF14856AB9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28600" y="9408014"/>
            <a:ext cx="1600200" cy="688888"/>
          </a:xfrm>
          <a:custGeom>
            <a:avLst/>
            <a:gdLst/>
            <a:ahLst/>
            <a:cxnLst/>
            <a:rect l="l" t="t" r="r" b="b"/>
            <a:pathLst>
              <a:path w="6291993" h="2613597">
                <a:moveTo>
                  <a:pt x="0" y="0"/>
                </a:moveTo>
                <a:lnTo>
                  <a:pt x="6291993" y="0"/>
                </a:lnTo>
                <a:lnTo>
                  <a:pt x="6291993" y="2613598"/>
                </a:lnTo>
                <a:lnTo>
                  <a:pt x="0" y="261359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420652" y="-2208400"/>
            <a:ext cx="15347603" cy="13352415"/>
          </a:xfrm>
          <a:custGeom>
            <a:avLst/>
            <a:gdLst/>
            <a:ahLst/>
            <a:cxnLst/>
            <a:rect l="l" t="t" r="r" b="b"/>
            <a:pathLst>
              <a:path w="15347603" h="13352415">
                <a:moveTo>
                  <a:pt x="0" y="0"/>
                </a:moveTo>
                <a:lnTo>
                  <a:pt x="15347603" y="0"/>
                </a:lnTo>
                <a:lnTo>
                  <a:pt x="15347603" y="13352415"/>
                </a:lnTo>
                <a:lnTo>
                  <a:pt x="0" y="133524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-742628" y="2000176"/>
            <a:ext cx="13434906" cy="8769330"/>
          </a:xfrm>
          <a:custGeom>
            <a:avLst/>
            <a:gdLst/>
            <a:ahLst/>
            <a:cxnLst/>
            <a:rect l="l" t="t" r="r" b="b"/>
            <a:pathLst>
              <a:path w="13434906" h="8769330">
                <a:moveTo>
                  <a:pt x="13434906" y="0"/>
                </a:moveTo>
                <a:lnTo>
                  <a:pt x="0" y="0"/>
                </a:lnTo>
                <a:lnTo>
                  <a:pt x="0" y="8769329"/>
                </a:lnTo>
                <a:lnTo>
                  <a:pt x="13434906" y="8769329"/>
                </a:lnTo>
                <a:lnTo>
                  <a:pt x="1343490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87287" y="2430666"/>
            <a:ext cx="5334000" cy="2286000"/>
          </a:xfrm>
          <a:custGeom>
            <a:avLst/>
            <a:gdLst/>
            <a:ahLst/>
            <a:cxnLst/>
            <a:rect l="l" t="t" r="r" b="b"/>
            <a:pathLst>
              <a:path w="5946305" h="2377226">
                <a:moveTo>
                  <a:pt x="0" y="0"/>
                </a:moveTo>
                <a:lnTo>
                  <a:pt x="5946305" y="0"/>
                </a:lnTo>
                <a:lnTo>
                  <a:pt x="5946305" y="2377227"/>
                </a:lnTo>
                <a:lnTo>
                  <a:pt x="0" y="23772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657855F-B7E7-3B68-C865-4F29EC226A11}"/>
              </a:ext>
            </a:extLst>
          </p:cNvPr>
          <p:cNvSpPr txBox="1"/>
          <p:nvPr/>
        </p:nvSpPr>
        <p:spPr>
          <a:xfrm>
            <a:off x="560806" y="2923402"/>
            <a:ext cx="45869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algn="just"/>
          </a:lstStyle>
          <a:p>
            <a:pPr algn="ctr" defTabSz="914446">
              <a:defRPr/>
            </a:pPr>
            <a:r>
              <a:rPr lang="it-IT" sz="2800" b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 NUOVE IMPRESE SOCIE NEL 2025</a:t>
            </a:r>
            <a:endParaRPr lang="it-IT" sz="3200" b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DFE16FA9-D5F5-F77D-FAD6-48A892A90FB6}"/>
              </a:ext>
            </a:extLst>
          </p:cNvPr>
          <p:cNvSpPr/>
          <p:nvPr/>
        </p:nvSpPr>
        <p:spPr>
          <a:xfrm>
            <a:off x="12641445" y="4970973"/>
            <a:ext cx="5334000" cy="2286000"/>
          </a:xfrm>
          <a:custGeom>
            <a:avLst/>
            <a:gdLst/>
            <a:ahLst/>
            <a:cxnLst/>
            <a:rect l="l" t="t" r="r" b="b"/>
            <a:pathLst>
              <a:path w="5946305" h="2377226">
                <a:moveTo>
                  <a:pt x="0" y="0"/>
                </a:moveTo>
                <a:lnTo>
                  <a:pt x="5946305" y="0"/>
                </a:lnTo>
                <a:lnTo>
                  <a:pt x="5946305" y="2377227"/>
                </a:lnTo>
                <a:lnTo>
                  <a:pt x="0" y="23772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4BC944D-C7D7-601B-F2D6-D7C734EAA068}"/>
              </a:ext>
            </a:extLst>
          </p:cNvPr>
          <p:cNvSpPr txBox="1"/>
          <p:nvPr/>
        </p:nvSpPr>
        <p:spPr>
          <a:xfrm>
            <a:off x="13014964" y="5451999"/>
            <a:ext cx="45869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algn="just"/>
          </a:lstStyle>
          <a:p>
            <a:pPr algn="ctr" defTabSz="914446">
              <a:defRPr/>
            </a:pPr>
            <a:r>
              <a:rPr lang="it-IT" sz="2800" b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164 MILA DIPENDENTI TOTALI</a:t>
            </a:r>
            <a:endParaRPr lang="it-IT" sz="3200" b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9CFFC705-3821-DC0A-5588-980D3264B6DC}"/>
              </a:ext>
            </a:extLst>
          </p:cNvPr>
          <p:cNvSpPr/>
          <p:nvPr/>
        </p:nvSpPr>
        <p:spPr>
          <a:xfrm>
            <a:off x="2438400" y="5703454"/>
            <a:ext cx="5334000" cy="2286000"/>
          </a:xfrm>
          <a:custGeom>
            <a:avLst/>
            <a:gdLst/>
            <a:ahLst/>
            <a:cxnLst/>
            <a:rect l="l" t="t" r="r" b="b"/>
            <a:pathLst>
              <a:path w="5946305" h="2377226">
                <a:moveTo>
                  <a:pt x="0" y="0"/>
                </a:moveTo>
                <a:lnTo>
                  <a:pt x="5946305" y="0"/>
                </a:lnTo>
                <a:lnTo>
                  <a:pt x="5946305" y="2377227"/>
                </a:lnTo>
                <a:lnTo>
                  <a:pt x="0" y="23772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A4C6B07-42AF-5498-ED33-2B2298A4D258}"/>
              </a:ext>
            </a:extLst>
          </p:cNvPr>
          <p:cNvSpPr txBox="1"/>
          <p:nvPr/>
        </p:nvSpPr>
        <p:spPr>
          <a:xfrm>
            <a:off x="2811919" y="6210300"/>
            <a:ext cx="45869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algn="just"/>
          </a:lstStyle>
          <a:p>
            <a:pPr algn="ctr" defTabSz="914446">
              <a:defRPr/>
            </a:pPr>
            <a:r>
              <a:rPr lang="it-IT" sz="2800" b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109 MILIARDI DI FATTURATO TOTALE</a:t>
            </a:r>
            <a:endParaRPr lang="it-IT" sz="3200" b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CBD702BB-4C00-1545-D4D8-717B2586EA8F}"/>
              </a:ext>
            </a:extLst>
          </p:cNvPr>
          <p:cNvSpPr/>
          <p:nvPr/>
        </p:nvSpPr>
        <p:spPr>
          <a:xfrm>
            <a:off x="8170440" y="1229446"/>
            <a:ext cx="5715000" cy="2974902"/>
          </a:xfrm>
          <a:custGeom>
            <a:avLst/>
            <a:gdLst/>
            <a:ahLst/>
            <a:cxnLst/>
            <a:rect l="l" t="t" r="r" b="b"/>
            <a:pathLst>
              <a:path w="5946305" h="2377226">
                <a:moveTo>
                  <a:pt x="0" y="0"/>
                </a:moveTo>
                <a:lnTo>
                  <a:pt x="5946305" y="0"/>
                </a:lnTo>
                <a:lnTo>
                  <a:pt x="5946305" y="2377227"/>
                </a:lnTo>
                <a:lnTo>
                  <a:pt x="0" y="23772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51AA0DE-C84C-582D-8767-6DD6D8FE725B}"/>
              </a:ext>
            </a:extLst>
          </p:cNvPr>
          <p:cNvSpPr txBox="1"/>
          <p:nvPr/>
        </p:nvSpPr>
        <p:spPr>
          <a:xfrm>
            <a:off x="8354811" y="1920881"/>
            <a:ext cx="53297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algn="just"/>
          </a:lstStyle>
          <a:p>
            <a:pPr algn="ctr" defTabSz="914446">
              <a:defRPr/>
            </a:pPr>
            <a:r>
              <a:rPr lang="it-IT" sz="2800" b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40 IMPRESE ASSOCIATE APPARTENENTI AL TERRITORIO REGIONALE</a:t>
            </a:r>
            <a:endParaRPr lang="it-IT" sz="3200" b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Freeform 4">
            <a:extLst>
              <a:ext uri="{FF2B5EF4-FFF2-40B4-BE49-F238E27FC236}">
                <a16:creationId xmlns:a16="http://schemas.microsoft.com/office/drawing/2014/main" id="{7D4DDAD5-AE21-462E-212E-8458E7130E44}"/>
              </a:ext>
            </a:extLst>
          </p:cNvPr>
          <p:cNvSpPr/>
          <p:nvPr/>
        </p:nvSpPr>
        <p:spPr>
          <a:xfrm>
            <a:off x="8879255" y="7932610"/>
            <a:ext cx="5334000" cy="2286000"/>
          </a:xfrm>
          <a:custGeom>
            <a:avLst/>
            <a:gdLst/>
            <a:ahLst/>
            <a:cxnLst/>
            <a:rect l="l" t="t" r="r" b="b"/>
            <a:pathLst>
              <a:path w="5946305" h="2377226">
                <a:moveTo>
                  <a:pt x="0" y="0"/>
                </a:moveTo>
                <a:lnTo>
                  <a:pt x="5946305" y="0"/>
                </a:lnTo>
                <a:lnTo>
                  <a:pt x="5946305" y="2377227"/>
                </a:lnTo>
                <a:lnTo>
                  <a:pt x="0" y="23772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9B1F5EC-2C10-5F95-A38D-0D512F1AE52A}"/>
              </a:ext>
            </a:extLst>
          </p:cNvPr>
          <p:cNvSpPr txBox="1"/>
          <p:nvPr/>
        </p:nvSpPr>
        <p:spPr>
          <a:xfrm>
            <a:off x="9328542" y="8333253"/>
            <a:ext cx="45869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algn="just"/>
          </a:lstStyle>
          <a:p>
            <a:pPr algn="ctr" defTabSz="914446">
              <a:defRPr/>
            </a:pPr>
            <a:r>
              <a:rPr lang="it-IT" sz="2800" b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PIU’ DI 10 SETTORI DIVERSI DI APPARTENENZA</a:t>
            </a:r>
            <a:endParaRPr lang="it-IT" sz="3200" b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8EE404E3-4505-F764-272D-2605C30137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07915" y="335882"/>
            <a:ext cx="12026630" cy="2215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4400" b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cs typeface="Times New Roman" panose="02020603050405020304" pitchFamily="18" charset="0"/>
              </a:rPr>
              <a:t>I NUMERI DELLA NOSTRA BASE ASSOCIATIVA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it-IT" altLang="it-IT" sz="4000" b="1">
              <a:solidFill>
                <a:srgbClr val="FF82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05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Elemento grafico 15" descr="Puntina con riempimento a tinta unita">
            <a:extLst>
              <a:ext uri="{FF2B5EF4-FFF2-40B4-BE49-F238E27FC236}">
                <a16:creationId xmlns:a16="http://schemas.microsoft.com/office/drawing/2014/main" id="{ED0D3DF8-421B-3E48-0DF1-37964093F0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47419" y="2000176"/>
            <a:ext cx="914400" cy="914400"/>
          </a:xfrm>
          <a:prstGeom prst="rect">
            <a:avLst/>
          </a:prstGeom>
        </p:spPr>
      </p:pic>
      <p:pic>
        <p:nvPicPr>
          <p:cNvPr id="17" name="Elemento grafico 16" descr="Puntina con riempimento a tinta unita">
            <a:extLst>
              <a:ext uri="{FF2B5EF4-FFF2-40B4-BE49-F238E27FC236}">
                <a16:creationId xmlns:a16="http://schemas.microsoft.com/office/drawing/2014/main" id="{DE3331D4-45F1-6324-C679-31E5EFF70D8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573161" y="5170714"/>
            <a:ext cx="914400" cy="914400"/>
          </a:xfrm>
          <a:prstGeom prst="rect">
            <a:avLst/>
          </a:prstGeom>
        </p:spPr>
      </p:pic>
      <p:pic>
        <p:nvPicPr>
          <p:cNvPr id="18" name="Elemento grafico 17" descr="Puntina con riempimento a tinta unita">
            <a:extLst>
              <a:ext uri="{FF2B5EF4-FFF2-40B4-BE49-F238E27FC236}">
                <a16:creationId xmlns:a16="http://schemas.microsoft.com/office/drawing/2014/main" id="{88D2D176-96D9-1BA3-F7EE-924F656C49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370746" y="947006"/>
            <a:ext cx="914400" cy="914400"/>
          </a:xfrm>
          <a:prstGeom prst="rect">
            <a:avLst/>
          </a:prstGeom>
        </p:spPr>
      </p:pic>
      <p:pic>
        <p:nvPicPr>
          <p:cNvPr id="19" name="Elemento grafico 18" descr="Puntina con riempimento a tinta unita">
            <a:extLst>
              <a:ext uri="{FF2B5EF4-FFF2-40B4-BE49-F238E27FC236}">
                <a16:creationId xmlns:a16="http://schemas.microsoft.com/office/drawing/2014/main" id="{ADCC8E67-3A17-F585-3289-136AC6B70B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637253" y="4537599"/>
            <a:ext cx="914400" cy="914400"/>
          </a:xfrm>
          <a:prstGeom prst="rect">
            <a:avLst/>
          </a:prstGeom>
        </p:spPr>
      </p:pic>
      <p:pic>
        <p:nvPicPr>
          <p:cNvPr id="20" name="Elemento grafico 19" descr="Puntina con riempimento a tinta unita">
            <a:extLst>
              <a:ext uri="{FF2B5EF4-FFF2-40B4-BE49-F238E27FC236}">
                <a16:creationId xmlns:a16="http://schemas.microsoft.com/office/drawing/2014/main" id="{7174CB73-3503-5635-72A8-CAA601246E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07623" y="7370903"/>
            <a:ext cx="914400" cy="914400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751B2E35-5CEE-8928-6FE4-7D3FDD7D465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59059" y="4486788"/>
            <a:ext cx="2684099" cy="246434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905329" y="-2865113"/>
            <a:ext cx="15347603" cy="13352415"/>
          </a:xfrm>
          <a:custGeom>
            <a:avLst/>
            <a:gdLst/>
            <a:ahLst/>
            <a:cxnLst/>
            <a:rect l="l" t="t" r="r" b="b"/>
            <a:pathLst>
              <a:path w="15347603" h="13352415">
                <a:moveTo>
                  <a:pt x="0" y="0"/>
                </a:moveTo>
                <a:lnTo>
                  <a:pt x="15347603" y="0"/>
                </a:lnTo>
                <a:lnTo>
                  <a:pt x="15347603" y="13352415"/>
                </a:lnTo>
                <a:lnTo>
                  <a:pt x="0" y="133524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-742628" y="2000176"/>
            <a:ext cx="13434906" cy="8769330"/>
          </a:xfrm>
          <a:custGeom>
            <a:avLst/>
            <a:gdLst/>
            <a:ahLst/>
            <a:cxnLst/>
            <a:rect l="l" t="t" r="r" b="b"/>
            <a:pathLst>
              <a:path w="13434906" h="8769330">
                <a:moveTo>
                  <a:pt x="13434906" y="0"/>
                </a:moveTo>
                <a:lnTo>
                  <a:pt x="0" y="0"/>
                </a:lnTo>
                <a:lnTo>
                  <a:pt x="0" y="8769329"/>
                </a:lnTo>
                <a:lnTo>
                  <a:pt x="13434906" y="8769329"/>
                </a:lnTo>
                <a:lnTo>
                  <a:pt x="1343490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884436" y="2715436"/>
            <a:ext cx="7943907" cy="3175832"/>
          </a:xfrm>
          <a:custGeom>
            <a:avLst/>
            <a:gdLst/>
            <a:ahLst/>
            <a:cxnLst/>
            <a:rect l="l" t="t" r="r" b="b"/>
            <a:pathLst>
              <a:path w="7943907" h="3175832">
                <a:moveTo>
                  <a:pt x="0" y="0"/>
                </a:moveTo>
                <a:lnTo>
                  <a:pt x="7943907" y="0"/>
                </a:lnTo>
                <a:lnTo>
                  <a:pt x="7943907" y="3175832"/>
                </a:lnTo>
                <a:lnTo>
                  <a:pt x="0" y="31758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6">
              <a:defRPr/>
            </a:pPr>
            <a:r>
              <a:rPr lang="it-IT" b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         </a:t>
            </a:r>
          </a:p>
          <a:p>
            <a:pPr defTabSz="914446">
              <a:defRPr/>
            </a:pPr>
            <a:r>
              <a:rPr lang="it-IT" b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           </a:t>
            </a:r>
          </a:p>
        </p:txBody>
      </p:sp>
      <p:sp>
        <p:nvSpPr>
          <p:cNvPr id="5" name="Freeform 5"/>
          <p:cNvSpPr/>
          <p:nvPr/>
        </p:nvSpPr>
        <p:spPr>
          <a:xfrm>
            <a:off x="8977363" y="6082468"/>
            <a:ext cx="7943907" cy="3175832"/>
          </a:xfrm>
          <a:custGeom>
            <a:avLst/>
            <a:gdLst/>
            <a:ahLst/>
            <a:cxnLst/>
            <a:rect l="l" t="t" r="r" b="b"/>
            <a:pathLst>
              <a:path w="7943907" h="3175832">
                <a:moveTo>
                  <a:pt x="0" y="0"/>
                </a:moveTo>
                <a:lnTo>
                  <a:pt x="7943907" y="0"/>
                </a:lnTo>
                <a:lnTo>
                  <a:pt x="7943907" y="3175832"/>
                </a:lnTo>
                <a:lnTo>
                  <a:pt x="0" y="31758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-10800000">
            <a:off x="9144000" y="2636661"/>
            <a:ext cx="7943907" cy="3175832"/>
          </a:xfrm>
          <a:custGeom>
            <a:avLst/>
            <a:gdLst/>
            <a:ahLst/>
            <a:cxnLst/>
            <a:rect l="l" t="t" r="r" b="b"/>
            <a:pathLst>
              <a:path w="7943907" h="3175832">
                <a:moveTo>
                  <a:pt x="0" y="0"/>
                </a:moveTo>
                <a:lnTo>
                  <a:pt x="7943907" y="0"/>
                </a:lnTo>
                <a:lnTo>
                  <a:pt x="7943907" y="3175833"/>
                </a:lnTo>
                <a:lnTo>
                  <a:pt x="0" y="31758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-10800000">
            <a:off x="884436" y="6076263"/>
            <a:ext cx="7943907" cy="3175832"/>
          </a:xfrm>
          <a:custGeom>
            <a:avLst/>
            <a:gdLst/>
            <a:ahLst/>
            <a:cxnLst/>
            <a:rect l="l" t="t" r="r" b="b"/>
            <a:pathLst>
              <a:path w="7943907" h="3175832">
                <a:moveTo>
                  <a:pt x="0" y="0"/>
                </a:moveTo>
                <a:lnTo>
                  <a:pt x="7943907" y="0"/>
                </a:lnTo>
                <a:lnTo>
                  <a:pt x="7943907" y="3175832"/>
                </a:lnTo>
                <a:lnTo>
                  <a:pt x="0" y="31758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46389D38-AC70-7558-2A4F-5553005E36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8490" y="704114"/>
            <a:ext cx="12026630" cy="1677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it-IT" altLang="it-IT" sz="4800" b="1" i="0" u="none" strike="noStrike" cap="none" normalizeH="0" baseline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 NOSTRI PILLAR DI </a:t>
            </a:r>
            <a:r>
              <a:rPr lang="it-IT" altLang="it-IT" sz="4800" b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cs typeface="Times New Roman" panose="02020603050405020304" pitchFamily="18" charset="0"/>
              </a:rPr>
              <a:t>ATTIVIT</a:t>
            </a:r>
            <a:r>
              <a:rPr lang="it-IT" sz="4800" b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cs typeface="Times New Roman" panose="02020603050405020304" pitchFamily="18" charset="0"/>
              </a:rPr>
              <a:t>À</a:t>
            </a:r>
            <a:endParaRPr lang="it-IT" altLang="it-IT" sz="4800" b="1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it-IT" altLang="it-IT" sz="4400" b="1">
              <a:solidFill>
                <a:srgbClr val="FF82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98D70997-7179-D836-6D4C-5D91E3782D2B}"/>
              </a:ext>
            </a:extLst>
          </p:cNvPr>
          <p:cNvSpPr>
            <a:spLocks/>
          </p:cNvSpPr>
          <p:nvPr/>
        </p:nvSpPr>
        <p:spPr>
          <a:xfrm>
            <a:off x="15879157" y="9217238"/>
            <a:ext cx="2084225" cy="909874"/>
          </a:xfrm>
          <a:custGeom>
            <a:avLst/>
            <a:gdLst/>
            <a:ahLst/>
            <a:cxnLst/>
            <a:rect l="l" t="t" r="r" b="b"/>
            <a:pathLst>
              <a:path w="6291993" h="2613597">
                <a:moveTo>
                  <a:pt x="0" y="0"/>
                </a:moveTo>
                <a:lnTo>
                  <a:pt x="6291993" y="0"/>
                </a:lnTo>
                <a:lnTo>
                  <a:pt x="6291993" y="2613598"/>
                </a:lnTo>
                <a:lnTo>
                  <a:pt x="0" y="261359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D7A6B46F-DD3D-EA2E-1788-6AB1EE92ABBC}"/>
              </a:ext>
            </a:extLst>
          </p:cNvPr>
          <p:cNvSpPr/>
          <p:nvPr/>
        </p:nvSpPr>
        <p:spPr>
          <a:xfrm>
            <a:off x="1404352" y="2566490"/>
            <a:ext cx="881648" cy="822493"/>
          </a:xfrm>
          <a:custGeom>
            <a:avLst/>
            <a:gdLst/>
            <a:ahLst/>
            <a:cxnLst/>
            <a:rect l="l" t="t" r="r" b="b"/>
            <a:pathLst>
              <a:path w="1284201" h="1234086">
                <a:moveTo>
                  <a:pt x="0" y="0"/>
                </a:moveTo>
                <a:lnTo>
                  <a:pt x="1284202" y="0"/>
                </a:lnTo>
                <a:lnTo>
                  <a:pt x="1284202" y="1234086"/>
                </a:lnTo>
                <a:lnTo>
                  <a:pt x="0" y="123408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1" name="Freeform 4">
            <a:extLst>
              <a:ext uri="{FF2B5EF4-FFF2-40B4-BE49-F238E27FC236}">
                <a16:creationId xmlns:a16="http://schemas.microsoft.com/office/drawing/2014/main" id="{F0B52E24-31CA-BF0E-F5DA-D3B98B8E6B78}"/>
              </a:ext>
            </a:extLst>
          </p:cNvPr>
          <p:cNvSpPr/>
          <p:nvPr/>
        </p:nvSpPr>
        <p:spPr>
          <a:xfrm>
            <a:off x="9809792" y="2662040"/>
            <a:ext cx="806587" cy="822492"/>
          </a:xfrm>
          <a:custGeom>
            <a:avLst/>
            <a:gdLst/>
            <a:ahLst/>
            <a:cxnLst/>
            <a:rect l="l" t="t" r="r" b="b"/>
            <a:pathLst>
              <a:path w="1121953" h="1065856">
                <a:moveTo>
                  <a:pt x="0" y="0"/>
                </a:moveTo>
                <a:lnTo>
                  <a:pt x="1121954" y="0"/>
                </a:lnTo>
                <a:lnTo>
                  <a:pt x="1121954" y="1065856"/>
                </a:lnTo>
                <a:lnTo>
                  <a:pt x="0" y="10658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CF692BE3-A9BF-65A4-BDD2-6ADD033C560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4" r="2921" b="12783"/>
          <a:stretch/>
        </p:blipFill>
        <p:spPr>
          <a:xfrm>
            <a:off x="9680535" y="6176266"/>
            <a:ext cx="774873" cy="760582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753F8E83-7EFD-669A-8ACE-5511DBEA2EA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3" r="4936" b="12962"/>
          <a:stretch/>
        </p:blipFill>
        <p:spPr>
          <a:xfrm>
            <a:off x="1437009" y="6176266"/>
            <a:ext cx="734178" cy="708361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887BEF3-2DCF-D92F-6DB2-855CB19592BA}"/>
              </a:ext>
            </a:extLst>
          </p:cNvPr>
          <p:cNvSpPr txBox="1"/>
          <p:nvPr/>
        </p:nvSpPr>
        <p:spPr>
          <a:xfrm>
            <a:off x="1614778" y="3508062"/>
            <a:ext cx="660045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algn="just"/>
          </a:lstStyle>
          <a:p>
            <a:pPr defTabSz="914446">
              <a:defRPr/>
            </a:pPr>
            <a:r>
              <a:rPr lang="it-IT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Impronta Etica supporta le imprese socie a comprendere come declinare alcuni temi dentro alle specifiche realtà aziendali rafforzando in questo modo il presidio rispetto ai servizi customizzati sulle specifiche esigenze aziendali</a:t>
            </a:r>
            <a:r>
              <a:rPr lang="it-IT" sz="2000">
                <a:solidFill>
                  <a:prstClr val="black"/>
                </a:solidFill>
                <a:latin typeface="Calibri" panose="020F0502020204030204"/>
              </a:rPr>
              <a:t>. </a:t>
            </a:r>
            <a:endParaRPr lang="it-IT" sz="2000" b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9543CE8A-68F1-A054-AB4D-C1597860EC0A}"/>
              </a:ext>
            </a:extLst>
          </p:cNvPr>
          <p:cNvSpPr txBox="1"/>
          <p:nvPr/>
        </p:nvSpPr>
        <p:spPr>
          <a:xfrm>
            <a:off x="2438400" y="2800530"/>
            <a:ext cx="20862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>
                <a:solidFill>
                  <a:srgbClr val="E486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SERVIZI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C036AC50-04DF-CA29-D9FF-7AE9E86DAB32}"/>
              </a:ext>
            </a:extLst>
          </p:cNvPr>
          <p:cNvSpPr txBox="1"/>
          <p:nvPr/>
        </p:nvSpPr>
        <p:spPr>
          <a:xfrm>
            <a:off x="2338570" y="6452284"/>
            <a:ext cx="4223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POSIZIONAMENTO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A348C0DC-04D8-C082-F615-3A715451B7EF}"/>
              </a:ext>
            </a:extLst>
          </p:cNvPr>
          <p:cNvSpPr txBox="1"/>
          <p:nvPr/>
        </p:nvSpPr>
        <p:spPr>
          <a:xfrm>
            <a:off x="10721644" y="2977736"/>
            <a:ext cx="20862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SCAMBIO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AA9FBF4E-0E6B-1AEB-1002-FAE5DE9980A9}"/>
              </a:ext>
            </a:extLst>
          </p:cNvPr>
          <p:cNvSpPr txBox="1"/>
          <p:nvPr/>
        </p:nvSpPr>
        <p:spPr>
          <a:xfrm>
            <a:off x="10506478" y="6329713"/>
            <a:ext cx="20862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AZIONE</a:t>
            </a:r>
            <a:endParaRPr lang="it-IT" sz="2400" b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EBF8CD6B-2B94-2D0C-11C6-BE09DCCBCC9E}"/>
              </a:ext>
            </a:extLst>
          </p:cNvPr>
          <p:cNvSpPr txBox="1"/>
          <p:nvPr/>
        </p:nvSpPr>
        <p:spPr>
          <a:xfrm>
            <a:off x="9809792" y="3836850"/>
            <a:ext cx="69176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algn="just"/>
          </a:lstStyle>
          <a:p>
            <a:pPr defTabSz="914446">
              <a:defRPr/>
            </a:pPr>
            <a:r>
              <a:rPr lang="it-IT" sz="20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Impronta Etica abilita un confronto interno tra Soci ed esterno con le realtà in contatto con Impronta Etica per creare un ecosistema culturale.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91CEFCB7-F6A0-5572-4C7A-84E8ABCE1D9E}"/>
              </a:ext>
            </a:extLst>
          </p:cNvPr>
          <p:cNvSpPr txBox="1"/>
          <p:nvPr/>
        </p:nvSpPr>
        <p:spPr>
          <a:xfrm>
            <a:off x="9696748" y="7075448"/>
            <a:ext cx="67795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algn="just"/>
          </a:lstStyle>
          <a:p>
            <a:pPr defTabSz="914446">
              <a:defRPr/>
            </a:pPr>
            <a:r>
              <a:rPr lang="it-IT" sz="20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Impronta Etica supporta agisce per il cambiamento favorendo l’azione, supportando confronto, collaborazione, progettualità, misurazione e coerenza.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2EDC32CD-517C-849F-D708-CA8215A3617A}"/>
              </a:ext>
            </a:extLst>
          </p:cNvPr>
          <p:cNvSpPr txBox="1"/>
          <p:nvPr/>
        </p:nvSpPr>
        <p:spPr>
          <a:xfrm>
            <a:off x="1458526" y="7220636"/>
            <a:ext cx="657968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algn="just"/>
          </a:lstStyle>
          <a:p>
            <a:pPr defTabSz="914446">
              <a:defRPr/>
            </a:pPr>
            <a:r>
              <a:rPr lang="it-IT" sz="20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Impronta Etica intende essere sempre più riconosciuta come una voce autorevole nel panorama di discussione rispetto alle tematiche di sostenibilità, portando le proprie competenze e quelle dei Soci all’esterno.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D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DCA4EC-F26B-42CB-0842-77862FD9E7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D247510-1293-EDFA-DBE2-FE16B3FB8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60" y="5389997"/>
            <a:ext cx="5704213" cy="2439384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943496C1-EE52-30E8-5ECC-C7BBBE028D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26760"/>
            <a:ext cx="6242188" cy="2669447"/>
          </a:xfrm>
          <a:prstGeom prst="rect">
            <a:avLst/>
          </a:prstGeom>
        </p:spPr>
      </p:pic>
      <p:pic>
        <p:nvPicPr>
          <p:cNvPr id="30" name="Immagine 29">
            <a:extLst>
              <a:ext uri="{FF2B5EF4-FFF2-40B4-BE49-F238E27FC236}">
                <a16:creationId xmlns:a16="http://schemas.microsoft.com/office/drawing/2014/main" id="{916D0DD2-03F0-AC9E-7D36-7F15811E6EF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814" t="8619"/>
          <a:stretch>
            <a:fillRect/>
          </a:stretch>
        </p:blipFill>
        <p:spPr>
          <a:xfrm>
            <a:off x="6394293" y="3794270"/>
            <a:ext cx="5941691" cy="2439383"/>
          </a:xfrm>
          <a:prstGeom prst="rect">
            <a:avLst/>
          </a:prstGeom>
        </p:spPr>
      </p:pic>
      <p:sp>
        <p:nvSpPr>
          <p:cNvPr id="3" name="Freeform 3">
            <a:extLst>
              <a:ext uri="{FF2B5EF4-FFF2-40B4-BE49-F238E27FC236}">
                <a16:creationId xmlns:a16="http://schemas.microsoft.com/office/drawing/2014/main" id="{C03DAB89-3503-FABD-3C5C-5DA4EA0B666E}"/>
              </a:ext>
            </a:extLst>
          </p:cNvPr>
          <p:cNvSpPr/>
          <p:nvPr/>
        </p:nvSpPr>
        <p:spPr>
          <a:xfrm>
            <a:off x="2502178" y="-722288"/>
            <a:ext cx="17544524" cy="11451789"/>
          </a:xfrm>
          <a:custGeom>
            <a:avLst/>
            <a:gdLst/>
            <a:ahLst/>
            <a:cxnLst/>
            <a:rect l="l" t="t" r="r" b="b"/>
            <a:pathLst>
              <a:path w="17544524" h="11451789">
                <a:moveTo>
                  <a:pt x="0" y="0"/>
                </a:moveTo>
                <a:lnTo>
                  <a:pt x="17544524" y="0"/>
                </a:lnTo>
                <a:lnTo>
                  <a:pt x="17544524" y="11451789"/>
                </a:lnTo>
                <a:lnTo>
                  <a:pt x="0" y="114517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21F4FB1E-E9EA-196D-DC08-5F8C12B5E1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8490" y="704114"/>
            <a:ext cx="12026630" cy="1677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sz="4800" b="1">
              <a:solidFill>
                <a:schemeClr val="accent2">
                  <a:lumMod val="50000"/>
                </a:schemeClr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it-IT" altLang="it-IT" sz="4400" b="1">
              <a:solidFill>
                <a:srgbClr val="FF8200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AEBDF16-8FDF-0FCD-4956-DE84759AC749}"/>
              </a:ext>
            </a:extLst>
          </p:cNvPr>
          <p:cNvSpPr txBox="1"/>
          <p:nvPr/>
        </p:nvSpPr>
        <p:spPr>
          <a:xfrm>
            <a:off x="1572158" y="662675"/>
            <a:ext cx="441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400" b="1">
                <a:solidFill>
                  <a:srgbClr val="E486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SERVIZI</a:t>
            </a:r>
          </a:p>
        </p:txBody>
      </p:sp>
      <p:sp>
        <p:nvSpPr>
          <p:cNvPr id="13" name="Freeform 4">
            <a:extLst>
              <a:ext uri="{FF2B5EF4-FFF2-40B4-BE49-F238E27FC236}">
                <a16:creationId xmlns:a16="http://schemas.microsoft.com/office/drawing/2014/main" id="{5182FB38-49AA-2ABF-84EC-E8055B05DB2C}"/>
              </a:ext>
            </a:extLst>
          </p:cNvPr>
          <p:cNvSpPr/>
          <p:nvPr/>
        </p:nvSpPr>
        <p:spPr>
          <a:xfrm>
            <a:off x="261520" y="624257"/>
            <a:ext cx="1262648" cy="1129210"/>
          </a:xfrm>
          <a:custGeom>
            <a:avLst/>
            <a:gdLst/>
            <a:ahLst/>
            <a:cxnLst/>
            <a:rect l="l" t="t" r="r" b="b"/>
            <a:pathLst>
              <a:path w="1284201" h="1234086">
                <a:moveTo>
                  <a:pt x="0" y="0"/>
                </a:moveTo>
                <a:lnTo>
                  <a:pt x="1284202" y="0"/>
                </a:lnTo>
                <a:lnTo>
                  <a:pt x="1284202" y="1234086"/>
                </a:lnTo>
                <a:lnTo>
                  <a:pt x="0" y="12340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C96C2AEA-2C77-852F-E12B-3BF11F4E132E}"/>
              </a:ext>
            </a:extLst>
          </p:cNvPr>
          <p:cNvSpPr txBox="1"/>
          <p:nvPr/>
        </p:nvSpPr>
        <p:spPr>
          <a:xfrm>
            <a:off x="819283" y="3050777"/>
            <a:ext cx="4756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>
                <a:latin typeface="Verdana" panose="020B0604030504040204" pitchFamily="34" charset="0"/>
                <a:ea typeface="Verdana" panose="020B0604030504040204" pitchFamily="34" charset="0"/>
              </a:rPr>
              <a:t> SERVIZI FORNITI ALLE IMPRESE ASSOCIATE PER ACCOMPAGNARLI NELL’INTEGRAZIONE STRATEGICA DELLA SOSTENIBILITA’</a:t>
            </a:r>
          </a:p>
        </p:txBody>
      </p:sp>
      <p:sp>
        <p:nvSpPr>
          <p:cNvPr id="20" name="Freeform 4">
            <a:extLst>
              <a:ext uri="{FF2B5EF4-FFF2-40B4-BE49-F238E27FC236}">
                <a16:creationId xmlns:a16="http://schemas.microsoft.com/office/drawing/2014/main" id="{4E164734-BFE4-169D-7253-DFAC4DB2FD66}"/>
              </a:ext>
            </a:extLst>
          </p:cNvPr>
          <p:cNvSpPr/>
          <p:nvPr/>
        </p:nvSpPr>
        <p:spPr>
          <a:xfrm rot="5091037">
            <a:off x="2930725" y="1274009"/>
            <a:ext cx="851686" cy="2178731"/>
          </a:xfrm>
          <a:custGeom>
            <a:avLst/>
            <a:gdLst/>
            <a:ahLst/>
            <a:cxnLst/>
            <a:rect l="l" t="t" r="r" b="b"/>
            <a:pathLst>
              <a:path w="851686" h="2178731">
                <a:moveTo>
                  <a:pt x="0" y="0"/>
                </a:moveTo>
                <a:lnTo>
                  <a:pt x="851685" y="0"/>
                </a:lnTo>
                <a:lnTo>
                  <a:pt x="851685" y="2178731"/>
                </a:lnTo>
                <a:lnTo>
                  <a:pt x="0" y="21787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endParaRPr lang="it-IT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97DC41B0-241D-83F5-6CD1-7DD57772E84F}"/>
              </a:ext>
            </a:extLst>
          </p:cNvPr>
          <p:cNvSpPr txBox="1"/>
          <p:nvPr/>
        </p:nvSpPr>
        <p:spPr>
          <a:xfrm>
            <a:off x="2785068" y="2009431"/>
            <a:ext cx="114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71B56D7E-8A90-DAEC-1355-948722547F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9848" y="880542"/>
            <a:ext cx="6242188" cy="2669447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6C540317-C7A4-2C9E-AF06-BDE3EF01ABD8}"/>
              </a:ext>
            </a:extLst>
          </p:cNvPr>
          <p:cNvSpPr txBox="1"/>
          <p:nvPr/>
        </p:nvSpPr>
        <p:spPr>
          <a:xfrm>
            <a:off x="9688937" y="1733164"/>
            <a:ext cx="4756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>
                <a:latin typeface="Verdana" panose="020B0604030504040204" pitchFamily="34" charset="0"/>
                <a:ea typeface="Verdana" panose="020B0604030504040204" pitchFamily="34" charset="0"/>
              </a:rPr>
              <a:t> DOCUMENTI DI SINTESI PER GLI ASSOCIATI SUI TEMI DI SOSTENIBILITA’, ATTUALITA’ E NOVITA’ NORMATIVE</a:t>
            </a:r>
          </a:p>
        </p:txBody>
      </p:sp>
      <p:sp>
        <p:nvSpPr>
          <p:cNvPr id="24" name="Freeform 4">
            <a:extLst>
              <a:ext uri="{FF2B5EF4-FFF2-40B4-BE49-F238E27FC236}">
                <a16:creationId xmlns:a16="http://schemas.microsoft.com/office/drawing/2014/main" id="{63B21014-4535-F59A-95E6-B24201FE04B8}"/>
              </a:ext>
            </a:extLst>
          </p:cNvPr>
          <p:cNvSpPr/>
          <p:nvPr/>
        </p:nvSpPr>
        <p:spPr>
          <a:xfrm rot="5091037">
            <a:off x="11667773" y="56790"/>
            <a:ext cx="851686" cy="2178731"/>
          </a:xfrm>
          <a:custGeom>
            <a:avLst/>
            <a:gdLst/>
            <a:ahLst/>
            <a:cxnLst/>
            <a:rect l="l" t="t" r="r" b="b"/>
            <a:pathLst>
              <a:path w="851686" h="2178731">
                <a:moveTo>
                  <a:pt x="0" y="0"/>
                </a:moveTo>
                <a:lnTo>
                  <a:pt x="851685" y="0"/>
                </a:lnTo>
                <a:lnTo>
                  <a:pt x="851685" y="2178731"/>
                </a:lnTo>
                <a:lnTo>
                  <a:pt x="0" y="21787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endParaRPr lang="it-IT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1E1890CB-4A9C-12E8-1C72-92C2C816A157}"/>
              </a:ext>
            </a:extLst>
          </p:cNvPr>
          <p:cNvSpPr txBox="1"/>
          <p:nvPr/>
        </p:nvSpPr>
        <p:spPr>
          <a:xfrm>
            <a:off x="11389147" y="822287"/>
            <a:ext cx="114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E08E4FC8-6A27-9A32-0262-5FF0CD98F045}"/>
              </a:ext>
            </a:extLst>
          </p:cNvPr>
          <p:cNvSpPr txBox="1"/>
          <p:nvPr/>
        </p:nvSpPr>
        <p:spPr>
          <a:xfrm>
            <a:off x="7447328" y="4459608"/>
            <a:ext cx="38336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>
                <a:latin typeface="Verdana" panose="020B0604030504040204" pitchFamily="34" charset="0"/>
                <a:ea typeface="Verdana" panose="020B0604030504040204" pitchFamily="34" charset="0"/>
              </a:rPr>
              <a:t>FORMAZIONI A DIVERSE FUNZIONI AZIENDALI SU TEMI DI SOSTENIBILITA’ E RENDICONTAZIONE</a:t>
            </a:r>
          </a:p>
        </p:txBody>
      </p:sp>
      <p:sp>
        <p:nvSpPr>
          <p:cNvPr id="32" name="Freeform 4">
            <a:extLst>
              <a:ext uri="{FF2B5EF4-FFF2-40B4-BE49-F238E27FC236}">
                <a16:creationId xmlns:a16="http://schemas.microsoft.com/office/drawing/2014/main" id="{668705B1-015F-F229-3F99-7680E080D735}"/>
              </a:ext>
            </a:extLst>
          </p:cNvPr>
          <p:cNvSpPr/>
          <p:nvPr/>
        </p:nvSpPr>
        <p:spPr>
          <a:xfrm rot="5091037">
            <a:off x="9020526" y="2635899"/>
            <a:ext cx="851686" cy="2178731"/>
          </a:xfrm>
          <a:custGeom>
            <a:avLst/>
            <a:gdLst/>
            <a:ahLst/>
            <a:cxnLst/>
            <a:rect l="l" t="t" r="r" b="b"/>
            <a:pathLst>
              <a:path w="851686" h="2178731">
                <a:moveTo>
                  <a:pt x="0" y="0"/>
                </a:moveTo>
                <a:lnTo>
                  <a:pt x="851685" y="0"/>
                </a:lnTo>
                <a:lnTo>
                  <a:pt x="851685" y="2178731"/>
                </a:lnTo>
                <a:lnTo>
                  <a:pt x="0" y="21787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endParaRPr lang="it-IT"/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DAC76910-BF8C-51D9-1F63-D45E534C3217}"/>
              </a:ext>
            </a:extLst>
          </p:cNvPr>
          <p:cNvSpPr txBox="1"/>
          <p:nvPr/>
        </p:nvSpPr>
        <p:spPr>
          <a:xfrm>
            <a:off x="8874869" y="3325268"/>
            <a:ext cx="114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AF43055-E38F-D2F4-3D8D-FDD713C00E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23318" y="2933493"/>
            <a:ext cx="5432347" cy="33751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magine 3" descr="Immagine che contiene interno, vestiti, Sala conferenze, persona&#10;&#10;Il contenuto generato dall'IA potrebbe non essere corretto.">
            <a:extLst>
              <a:ext uri="{FF2B5EF4-FFF2-40B4-BE49-F238E27FC236}">
                <a16:creationId xmlns:a16="http://schemas.microsoft.com/office/drawing/2014/main" id="{41A4AC6B-ACFF-6515-391E-27AED9FA10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18" t="31308" r="-34518" b="-22974"/>
          <a:stretch>
            <a:fillRect/>
          </a:stretch>
        </p:blipFill>
        <p:spPr>
          <a:xfrm>
            <a:off x="11634885" y="6366888"/>
            <a:ext cx="7711448" cy="53015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6BA9D91A-84D1-B638-94F0-BF7A665D3BDC}"/>
              </a:ext>
            </a:extLst>
          </p:cNvPr>
          <p:cNvSpPr txBox="1"/>
          <p:nvPr/>
        </p:nvSpPr>
        <p:spPr>
          <a:xfrm>
            <a:off x="1439733" y="6092428"/>
            <a:ext cx="38336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>
                <a:latin typeface="Verdana" panose="020B0604030504040204" pitchFamily="34" charset="0"/>
                <a:ea typeface="Verdana" panose="020B0604030504040204" pitchFamily="34" charset="0"/>
              </a:rPr>
              <a:t>CALL ONE TO ONE DI AGGIORNAMENTO E CONFRONTO CON I SOCI</a:t>
            </a:r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7F4868A4-EFC9-1E68-D058-DFB83D3C59FC}"/>
              </a:ext>
            </a:extLst>
          </p:cNvPr>
          <p:cNvSpPr/>
          <p:nvPr/>
        </p:nvSpPr>
        <p:spPr>
          <a:xfrm rot="5091037">
            <a:off x="2997504" y="4416099"/>
            <a:ext cx="851686" cy="2178731"/>
          </a:xfrm>
          <a:custGeom>
            <a:avLst/>
            <a:gdLst/>
            <a:ahLst/>
            <a:cxnLst/>
            <a:rect l="l" t="t" r="r" b="b"/>
            <a:pathLst>
              <a:path w="851686" h="2178731">
                <a:moveTo>
                  <a:pt x="0" y="0"/>
                </a:moveTo>
                <a:lnTo>
                  <a:pt x="851685" y="0"/>
                </a:lnTo>
                <a:lnTo>
                  <a:pt x="851685" y="2178731"/>
                </a:lnTo>
                <a:lnTo>
                  <a:pt x="0" y="21787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6CCA74A-2CDE-D176-3B56-2C1014C5B110}"/>
              </a:ext>
            </a:extLst>
          </p:cNvPr>
          <p:cNvSpPr txBox="1"/>
          <p:nvPr/>
        </p:nvSpPr>
        <p:spPr>
          <a:xfrm>
            <a:off x="2851847" y="5161711"/>
            <a:ext cx="114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97EE8829-B39D-FB17-2DD6-9B4631D62BE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3544" t="5806"/>
          <a:stretch>
            <a:fillRect/>
          </a:stretch>
        </p:blipFill>
        <p:spPr>
          <a:xfrm>
            <a:off x="6587705" y="6057934"/>
            <a:ext cx="4571004" cy="4223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944649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9989B1BE-DD38-3FE7-5B32-E3AE21B35C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327" b="4740"/>
          <a:stretch>
            <a:fillRect/>
          </a:stretch>
        </p:blipFill>
        <p:spPr>
          <a:xfrm>
            <a:off x="0" y="5050922"/>
            <a:ext cx="6096927" cy="2542908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2E2DCEA9-A1EB-3DBA-007F-D8E91C1E2C0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595" t="7834"/>
          <a:stretch>
            <a:fillRect/>
          </a:stretch>
        </p:blipFill>
        <p:spPr>
          <a:xfrm>
            <a:off x="6376130" y="4028378"/>
            <a:ext cx="6630425" cy="273917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919926FA-664C-B254-4863-55833D8E1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59" y="1992630"/>
            <a:ext cx="6242188" cy="266944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50B0637-2550-2D75-C95A-124B13320A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327" b="4740"/>
          <a:stretch>
            <a:fillRect/>
          </a:stretch>
        </p:blipFill>
        <p:spPr>
          <a:xfrm>
            <a:off x="234042" y="2119169"/>
            <a:ext cx="6096927" cy="2542908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2502178" y="-722288"/>
            <a:ext cx="17544524" cy="11451789"/>
          </a:xfrm>
          <a:custGeom>
            <a:avLst/>
            <a:gdLst/>
            <a:ahLst/>
            <a:cxnLst/>
            <a:rect l="l" t="t" r="r" b="b"/>
            <a:pathLst>
              <a:path w="17544524" h="11451789">
                <a:moveTo>
                  <a:pt x="0" y="0"/>
                </a:moveTo>
                <a:lnTo>
                  <a:pt x="17544524" y="0"/>
                </a:lnTo>
                <a:lnTo>
                  <a:pt x="17544524" y="11451789"/>
                </a:lnTo>
                <a:lnTo>
                  <a:pt x="0" y="114517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79188F2-A765-7F4C-DF54-C3C9637C9B3F}"/>
              </a:ext>
            </a:extLst>
          </p:cNvPr>
          <p:cNvSpPr txBox="1"/>
          <p:nvPr/>
        </p:nvSpPr>
        <p:spPr>
          <a:xfrm>
            <a:off x="1572158" y="662675"/>
            <a:ext cx="441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400" b="1">
                <a:solidFill>
                  <a:schemeClr val="accent3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SCAMBIO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68E34F0A-89BD-3198-5C68-165537583CCF}"/>
              </a:ext>
            </a:extLst>
          </p:cNvPr>
          <p:cNvSpPr/>
          <p:nvPr/>
        </p:nvSpPr>
        <p:spPr>
          <a:xfrm>
            <a:off x="686922" y="662675"/>
            <a:ext cx="806587" cy="822492"/>
          </a:xfrm>
          <a:custGeom>
            <a:avLst/>
            <a:gdLst/>
            <a:ahLst/>
            <a:cxnLst/>
            <a:rect l="l" t="t" r="r" b="b"/>
            <a:pathLst>
              <a:path w="1121953" h="1065856">
                <a:moveTo>
                  <a:pt x="0" y="0"/>
                </a:moveTo>
                <a:lnTo>
                  <a:pt x="1121954" y="0"/>
                </a:lnTo>
                <a:lnTo>
                  <a:pt x="1121954" y="1065856"/>
                </a:lnTo>
                <a:lnTo>
                  <a:pt x="0" y="10658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F483419-899C-F121-5F43-43DB22186E43}"/>
              </a:ext>
            </a:extLst>
          </p:cNvPr>
          <p:cNvSpPr txBox="1"/>
          <p:nvPr/>
        </p:nvSpPr>
        <p:spPr>
          <a:xfrm>
            <a:off x="859085" y="2828049"/>
            <a:ext cx="4756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>
                <a:latin typeface="Verdana" panose="020B0604030504040204" pitchFamily="34" charset="0"/>
                <a:ea typeface="Verdana" panose="020B0604030504040204" pitchFamily="34" charset="0"/>
              </a:rPr>
              <a:t>INCONTRI DEL LABORATORIO PER GLI ASSOCIATI DEDICATO AL TEMA DELLA SOSTENIBILITA’ NELLA CATENA DEL VALORE</a:t>
            </a:r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08C9BF02-60F1-070B-E9AF-91AD93D483EF}"/>
              </a:ext>
            </a:extLst>
          </p:cNvPr>
          <p:cNvSpPr/>
          <p:nvPr/>
        </p:nvSpPr>
        <p:spPr>
          <a:xfrm rot="5091037">
            <a:off x="2872146" y="1168989"/>
            <a:ext cx="851686" cy="2178731"/>
          </a:xfrm>
          <a:custGeom>
            <a:avLst/>
            <a:gdLst/>
            <a:ahLst/>
            <a:cxnLst/>
            <a:rect l="l" t="t" r="r" b="b"/>
            <a:pathLst>
              <a:path w="851686" h="2178731">
                <a:moveTo>
                  <a:pt x="0" y="0"/>
                </a:moveTo>
                <a:lnTo>
                  <a:pt x="851685" y="0"/>
                </a:lnTo>
                <a:lnTo>
                  <a:pt x="851685" y="2178731"/>
                </a:lnTo>
                <a:lnTo>
                  <a:pt x="0" y="21787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endParaRPr lang="it-IT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33FC4F7-4AE5-A6B9-70F0-2EE24AE60E29}"/>
              </a:ext>
            </a:extLst>
          </p:cNvPr>
          <p:cNvSpPr txBox="1"/>
          <p:nvPr/>
        </p:nvSpPr>
        <p:spPr>
          <a:xfrm>
            <a:off x="2665853" y="1876312"/>
            <a:ext cx="114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69482B0C-BD01-DB84-1F49-454D168962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9620" y="902198"/>
            <a:ext cx="6630425" cy="2835475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CA06EA1-D13B-0AB9-527F-81D6D6844B3E}"/>
              </a:ext>
            </a:extLst>
          </p:cNvPr>
          <p:cNvSpPr txBox="1"/>
          <p:nvPr/>
        </p:nvSpPr>
        <p:spPr>
          <a:xfrm>
            <a:off x="9884940" y="1563232"/>
            <a:ext cx="53554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>
                <a:latin typeface="Verdana" panose="020B0604030504040204" pitchFamily="34" charset="0"/>
                <a:ea typeface="Verdana" panose="020B0604030504040204" pitchFamily="34" charset="0"/>
              </a:rPr>
              <a:t>INCONTRI TRA IMPRESE SOCIE DI DISCUSSIONE E CONFRONTO SU DIVERSI TEMI DI SOSTENIBILITA’ PER SCAMBIO DI ESPERIENZE E BUONE PRATICHE</a:t>
            </a:r>
          </a:p>
        </p:txBody>
      </p:sp>
      <p:sp>
        <p:nvSpPr>
          <p:cNvPr id="13" name="Freeform 4">
            <a:extLst>
              <a:ext uri="{FF2B5EF4-FFF2-40B4-BE49-F238E27FC236}">
                <a16:creationId xmlns:a16="http://schemas.microsoft.com/office/drawing/2014/main" id="{88B4FA4D-8CCE-C27F-B001-BBA92C915E65}"/>
              </a:ext>
            </a:extLst>
          </p:cNvPr>
          <p:cNvSpPr/>
          <p:nvPr/>
        </p:nvSpPr>
        <p:spPr>
          <a:xfrm rot="5091037">
            <a:off x="12288548" y="-86308"/>
            <a:ext cx="851686" cy="2178731"/>
          </a:xfrm>
          <a:custGeom>
            <a:avLst/>
            <a:gdLst/>
            <a:ahLst/>
            <a:cxnLst/>
            <a:rect l="l" t="t" r="r" b="b"/>
            <a:pathLst>
              <a:path w="851686" h="2178731">
                <a:moveTo>
                  <a:pt x="0" y="0"/>
                </a:moveTo>
                <a:lnTo>
                  <a:pt x="851685" y="0"/>
                </a:lnTo>
                <a:lnTo>
                  <a:pt x="851685" y="2178731"/>
                </a:lnTo>
                <a:lnTo>
                  <a:pt x="0" y="21787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endParaRPr lang="it-IT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5C63903-5251-324E-9B8D-C1E064ACA265}"/>
              </a:ext>
            </a:extLst>
          </p:cNvPr>
          <p:cNvSpPr txBox="1"/>
          <p:nvPr/>
        </p:nvSpPr>
        <p:spPr>
          <a:xfrm>
            <a:off x="12142891" y="644827"/>
            <a:ext cx="114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027BAAA3-C82E-2049-59C9-88503843492D}"/>
              </a:ext>
            </a:extLst>
          </p:cNvPr>
          <p:cNvSpPr txBox="1"/>
          <p:nvPr/>
        </p:nvSpPr>
        <p:spPr>
          <a:xfrm>
            <a:off x="7021140" y="4438326"/>
            <a:ext cx="50565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>
                <a:latin typeface="Verdana" panose="020B0604030504040204" pitchFamily="34" charset="0"/>
                <a:ea typeface="Verdana" panose="020B0604030504040204" pitchFamily="34" charset="0"/>
              </a:rPr>
              <a:t>EVENTO ASSOCIATIVO DI RAFFORZAMENTO DELLA COMMUNITY ALLA DIGA DI RIDRACOLI DI FORLI, PER SENSIBILIZZARE SUL TEMA DELL’ACQUA IN MODO ESPERIENZIALE</a:t>
            </a:r>
          </a:p>
        </p:txBody>
      </p:sp>
      <p:sp>
        <p:nvSpPr>
          <p:cNvPr id="17" name="Freeform 4">
            <a:extLst>
              <a:ext uri="{FF2B5EF4-FFF2-40B4-BE49-F238E27FC236}">
                <a16:creationId xmlns:a16="http://schemas.microsoft.com/office/drawing/2014/main" id="{31C759E0-11C8-F307-97F4-0D46393292E6}"/>
              </a:ext>
            </a:extLst>
          </p:cNvPr>
          <p:cNvSpPr/>
          <p:nvPr/>
        </p:nvSpPr>
        <p:spPr>
          <a:xfrm rot="5091037">
            <a:off x="9319119" y="2807253"/>
            <a:ext cx="851686" cy="2178731"/>
          </a:xfrm>
          <a:custGeom>
            <a:avLst/>
            <a:gdLst/>
            <a:ahLst/>
            <a:cxnLst/>
            <a:rect l="l" t="t" r="r" b="b"/>
            <a:pathLst>
              <a:path w="851686" h="2178731">
                <a:moveTo>
                  <a:pt x="0" y="0"/>
                </a:moveTo>
                <a:lnTo>
                  <a:pt x="851685" y="0"/>
                </a:lnTo>
                <a:lnTo>
                  <a:pt x="851685" y="2178731"/>
                </a:lnTo>
                <a:lnTo>
                  <a:pt x="0" y="21787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endParaRPr lang="it-IT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FD3B8DDC-240E-D1FD-D71D-F7468F61B4E7}"/>
              </a:ext>
            </a:extLst>
          </p:cNvPr>
          <p:cNvSpPr txBox="1"/>
          <p:nvPr/>
        </p:nvSpPr>
        <p:spPr>
          <a:xfrm>
            <a:off x="9230650" y="3526951"/>
            <a:ext cx="114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DA3E5A8A-309E-CAFB-2FAF-2FD7F515AC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34"/>
          <a:stretch>
            <a:fillRect/>
          </a:stretch>
        </p:blipFill>
        <p:spPr>
          <a:xfrm>
            <a:off x="1580389" y="6860758"/>
            <a:ext cx="6242188" cy="37297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1E6E9758-6611-3EAF-9DA3-A5AED0668B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5707" y="1417641"/>
            <a:ext cx="4632142" cy="61761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Immagine 21" descr="Immagine che contiene vestiti, persona, interno, persone&#10;&#10;Il contenuto generato dall'IA potrebbe non essere corretto.">
            <a:extLst>
              <a:ext uri="{FF2B5EF4-FFF2-40B4-BE49-F238E27FC236}">
                <a16:creationId xmlns:a16="http://schemas.microsoft.com/office/drawing/2014/main" id="{CC3EBBF1-4DC5-3E65-44F0-F714E4AAD5A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64"/>
          <a:stretch>
            <a:fillRect/>
          </a:stretch>
        </p:blipFill>
        <p:spPr>
          <a:xfrm>
            <a:off x="7944000" y="6898681"/>
            <a:ext cx="8021259" cy="36538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50B2C8DF-7644-AECB-D21D-48584F5F6661}"/>
              </a:ext>
            </a:extLst>
          </p:cNvPr>
          <p:cNvSpPr txBox="1"/>
          <p:nvPr/>
        </p:nvSpPr>
        <p:spPr>
          <a:xfrm>
            <a:off x="859085" y="5869486"/>
            <a:ext cx="4756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>
                <a:latin typeface="Verdana" panose="020B0604030504040204" pitchFamily="34" charset="0"/>
                <a:ea typeface="Verdana" panose="020B0604030504040204" pitchFamily="34" charset="0"/>
              </a:rPr>
              <a:t>CONNESSIONI ABILITATE TRA SOCI E STAKEHOLDER ESTERNI</a:t>
            </a:r>
          </a:p>
        </p:txBody>
      </p:sp>
      <p:sp>
        <p:nvSpPr>
          <p:cNvPr id="21" name="Freeform 4">
            <a:extLst>
              <a:ext uri="{FF2B5EF4-FFF2-40B4-BE49-F238E27FC236}">
                <a16:creationId xmlns:a16="http://schemas.microsoft.com/office/drawing/2014/main" id="{9DBE0ED8-3389-1FD1-0F0E-068EF5AA8505}"/>
              </a:ext>
            </a:extLst>
          </p:cNvPr>
          <p:cNvSpPr/>
          <p:nvPr/>
        </p:nvSpPr>
        <p:spPr>
          <a:xfrm rot="5091037">
            <a:off x="2834896" y="4095388"/>
            <a:ext cx="851686" cy="2178731"/>
          </a:xfrm>
          <a:custGeom>
            <a:avLst/>
            <a:gdLst/>
            <a:ahLst/>
            <a:cxnLst/>
            <a:rect l="l" t="t" r="r" b="b"/>
            <a:pathLst>
              <a:path w="851686" h="2178731">
                <a:moveTo>
                  <a:pt x="0" y="0"/>
                </a:moveTo>
                <a:lnTo>
                  <a:pt x="851685" y="0"/>
                </a:lnTo>
                <a:lnTo>
                  <a:pt x="851685" y="2178731"/>
                </a:lnTo>
                <a:lnTo>
                  <a:pt x="0" y="21787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endParaRPr lang="it-IT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10C149CB-3BCE-8DEC-B0B8-F3E442450FED}"/>
              </a:ext>
            </a:extLst>
          </p:cNvPr>
          <p:cNvSpPr txBox="1"/>
          <p:nvPr/>
        </p:nvSpPr>
        <p:spPr>
          <a:xfrm>
            <a:off x="2689239" y="4894011"/>
            <a:ext cx="114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A8BE6695A9598429D1FD14588ECF9B1" ma:contentTypeVersion="19" ma:contentTypeDescription="Creare un nuovo documento." ma:contentTypeScope="" ma:versionID="8d28a7f7fbd71b740c3cd28f2c14b68d">
  <xsd:schema xmlns:xsd="http://www.w3.org/2001/XMLSchema" xmlns:xs="http://www.w3.org/2001/XMLSchema" xmlns:p="http://schemas.microsoft.com/office/2006/metadata/properties" xmlns:ns2="bb14e8d1-78ae-4739-8a18-d1fd8552fd55" xmlns:ns3="6faa4e79-7c3d-42c8-97bb-be0cc563fc8f" targetNamespace="http://schemas.microsoft.com/office/2006/metadata/properties" ma:root="true" ma:fieldsID="e9184aefafc5b523f900a3640f5e8199" ns2:_="" ns3:_="">
    <xsd:import namespace="bb14e8d1-78ae-4739-8a18-d1fd8552fd55"/>
    <xsd:import namespace="6faa4e79-7c3d-42c8-97bb-be0cc563fc8f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Location" minOccurs="0"/>
                <xsd:element ref="ns3:lcf76f155ced4ddcb4097134ff3c332f" minOccurs="0"/>
                <xsd:element ref="ns2:TaxCatchAll" minOccurs="0"/>
                <xsd:element ref="ns2:SharedWithUsers" minOccurs="0"/>
                <xsd:element ref="ns2:SharedWithDetails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14e8d1-78ae-4739-8a18-d1fd8552fd55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Valore ID documento" ma:description="Valore dell'ID documento assegnato all'elemento." ma:internalName="_dlc_DocId" ma:readOnly="true">
      <xsd:simpleType>
        <xsd:restriction base="dms:Text"/>
      </xsd:simpleType>
    </xsd:element>
    <xsd:element name="_dlc_DocIdUrl" ma:index="9" nillable="true" ma:displayName="ID documento" ma:description="Collegamento permanente al documento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24" nillable="true" ma:displayName="Taxonomy Catch All Column" ma:hidden="true" ma:list="{14237646-de51-4f46-aa34-c6c3bd4fbadb}" ma:internalName="TaxCatchAll" ma:showField="CatchAllData" ma:web="bb14e8d1-78ae-4739-8a18-d1fd8552fd5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5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6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aa4e79-7c3d-42c8-97bb-be0cc563fc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Tag immagine" ma:readOnly="false" ma:fieldId="{5cf76f15-5ced-4ddc-b409-7134ff3c332f}" ma:taxonomyMulti="true" ma:sspId="cab08358-04b0-4f97-8d53-40dbf02c138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bb14e8d1-78ae-4739-8a18-d1fd8552fd55">TMUSZM467XTS-1012946065-448012</_dlc_DocId>
    <_dlc_DocIdUrl xmlns="bb14e8d1-78ae-4739-8a18-d1fd8552fd55">
      <Url>https://improntaetica.sharepoint.com/sites/Dati/_layouts/15/DocIdRedir.aspx?ID=TMUSZM467XTS-1012946065-448012</Url>
      <Description>TMUSZM467XTS-1012946065-448012</Description>
    </_dlc_DocIdUrl>
    <lcf76f155ced4ddcb4097134ff3c332f xmlns="6faa4e79-7c3d-42c8-97bb-be0cc563fc8f">
      <Terms xmlns="http://schemas.microsoft.com/office/infopath/2007/PartnerControls"/>
    </lcf76f155ced4ddcb4097134ff3c332f>
    <TaxCatchAll xmlns="bb14e8d1-78ae-4739-8a18-d1fd8552fd55" xsi:nil="true"/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0A7155F-4574-4623-98B8-AC146696CC61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285D290F-EEE0-4AFE-9B0F-697C866BD4F1}">
  <ds:schemaRefs>
    <ds:schemaRef ds:uri="6faa4e79-7c3d-42c8-97bb-be0cc563fc8f"/>
    <ds:schemaRef ds:uri="bb14e8d1-78ae-4739-8a18-d1fd8552fd5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12C8C17-D0FF-4522-84F7-10621FBDFB40}">
  <ds:schemaRefs>
    <ds:schemaRef ds:uri="6faa4e79-7c3d-42c8-97bb-be0cc563fc8f"/>
    <ds:schemaRef ds:uri="bb14e8d1-78ae-4739-8a18-d1fd8552fd55"/>
    <ds:schemaRef ds:uri="http://schemas.microsoft.com/office/2006/metadata/properties"/>
    <ds:schemaRef ds:uri="http://schemas.microsoft.com/office/infopath/2007/PartnerControls"/>
  </ds:schemaRefs>
</ds:datastoreItem>
</file>

<file path=customXml/itemProps4.xml><?xml version="1.0" encoding="utf-8"?>
<ds:datastoreItem xmlns:ds="http://schemas.openxmlformats.org/officeDocument/2006/customXml" ds:itemID="{5B8AEA85-E45A-44C6-8CC3-58AF9C528F2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Custom</PresentationFormat>
  <Slides>13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Planner Obiettivi Nuovo Anno Naturale Astratto Blu Verde</dc:title>
  <dc:creator>Giorgia Vernocchi</dc:creator>
  <cp:revision>1</cp:revision>
  <dcterms:created xsi:type="dcterms:W3CDTF">2006-08-16T00:00:00Z</dcterms:created>
  <dcterms:modified xsi:type="dcterms:W3CDTF">2025-12-10T15:51:33Z</dcterms:modified>
  <dc:identifier>DAG4ZIzKxyY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0x010100FA8BE6695A9598429D1FD14588ECF9B1</vt:lpwstr>
  </property>
  <property fmtid="{D5CDD505-2E9C-101B-9397-08002B2CF9AE}" pid="3" name="_dlc_DocIdItemGuid">
    <vt:lpwstr>7d4de399-808c-4a9c-b6a9-18025bf383f5</vt:lpwstr>
  </property>
  <property fmtid="{D5CDD505-2E9C-101B-9397-08002B2CF9AE}" pid="4" name="MediaServiceImageTags">
    <vt:lpwstr/>
  </property>
</Properties>
</file>